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9" r:id="rId2"/>
    <p:sldId id="430" r:id="rId3"/>
    <p:sldId id="431" r:id="rId4"/>
    <p:sldId id="432" r:id="rId5"/>
    <p:sldId id="433" r:id="rId6"/>
    <p:sldId id="434" r:id="rId7"/>
    <p:sldId id="435" r:id="rId8"/>
    <p:sldId id="436" r:id="rId9"/>
  </p:sldIdLst>
  <p:sldSz cx="9906000" cy="6858000" type="A4"/>
  <p:notesSz cx="6640513" cy="9904413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696"/>
    <a:srgbClr val="3C67B4"/>
    <a:srgbClr val="A5BEEB"/>
    <a:srgbClr val="95AAEF"/>
    <a:srgbClr val="A6B8F2"/>
    <a:srgbClr val="7E8386"/>
    <a:srgbClr val="F4F4F4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4747" autoAdjust="0"/>
    <p:restoredTop sz="90929"/>
  </p:normalViewPr>
  <p:slideViewPr>
    <p:cSldViewPr snapToGrid="0">
      <p:cViewPr varScale="1">
        <p:scale>
          <a:sx n="93" d="100"/>
          <a:sy n="93" d="100"/>
        </p:scale>
        <p:origin x="-1362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6" tIns="45303" rIns="90606" bIns="45303" numCol="1" anchor="t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6" tIns="45303" rIns="90606" bIns="45303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8781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6" tIns="45303" rIns="90606" bIns="45303" numCol="1" anchor="b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420225"/>
            <a:ext cx="28781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6" tIns="45303" rIns="90606" bIns="45303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 New Roman" pitchFamily="18" charset="0"/>
              </a:defRPr>
            </a:lvl1pPr>
          </a:lstStyle>
          <a:p>
            <a:fld id="{AB7D5F7A-6BC5-4718-BE69-418FDAFBE75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6" tIns="45303" rIns="90606" bIns="45303" numCol="1" anchor="t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6" tIns="45303" rIns="90606" bIns="45303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58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646113" y="773113"/>
            <a:ext cx="5349875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710113"/>
            <a:ext cx="4868863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6" tIns="45303" rIns="90606" bIns="45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8781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6" tIns="45303" rIns="90606" bIns="45303" numCol="1" anchor="b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420225"/>
            <a:ext cx="28781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06" tIns="45303" rIns="90606" bIns="45303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 New Roman" pitchFamily="18" charset="0"/>
              </a:defRPr>
            </a:lvl1pPr>
          </a:lstStyle>
          <a:p>
            <a:fld id="{42EA7E77-7E83-427C-9E2E-FAD4332BF35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1188A-0393-4DFD-B3E2-29C10884B612}" type="slidenum">
              <a:rPr lang="en-GB"/>
              <a:pPr/>
              <a:t>1</a:t>
            </a:fld>
            <a:endParaRPr lang="en-GB"/>
          </a:p>
        </p:txBody>
      </p:sp>
      <p:sp>
        <p:nvSpPr>
          <p:cNvPr id="568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DC92E-D81A-4898-BFB5-C329C30668EB}" type="slidenum">
              <a:rPr lang="en-GB"/>
              <a:pPr/>
              <a:t>2</a:t>
            </a:fld>
            <a:endParaRPr lang="en-GB"/>
          </a:p>
        </p:txBody>
      </p:sp>
      <p:sp>
        <p:nvSpPr>
          <p:cNvPr id="56934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CA02C-2FAA-4FEC-A08B-C7D02A4240C7}" type="slidenum">
              <a:rPr lang="en-GB"/>
              <a:pPr/>
              <a:t>3</a:t>
            </a:fld>
            <a:endParaRPr lang="en-GB"/>
          </a:p>
        </p:txBody>
      </p:sp>
      <p:sp>
        <p:nvSpPr>
          <p:cNvPr id="570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5CECC8-68BD-482F-AB5A-500C6E612E70}" type="slidenum">
              <a:rPr lang="en-GB"/>
              <a:pPr/>
              <a:t>4</a:t>
            </a:fld>
            <a:endParaRPr lang="en-GB"/>
          </a:p>
        </p:txBody>
      </p:sp>
      <p:sp>
        <p:nvSpPr>
          <p:cNvPr id="571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0D0F2-178A-4CCF-9611-5FE37476488D}" type="slidenum">
              <a:rPr lang="en-GB"/>
              <a:pPr/>
              <a:t>5</a:t>
            </a:fld>
            <a:endParaRPr lang="en-GB"/>
          </a:p>
        </p:txBody>
      </p:sp>
      <p:sp>
        <p:nvSpPr>
          <p:cNvPr id="572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C2095-D1A7-46BE-B09B-6134FF260FD8}" type="slidenum">
              <a:rPr lang="en-GB"/>
              <a:pPr/>
              <a:t>6</a:t>
            </a:fld>
            <a:endParaRPr lang="en-GB"/>
          </a:p>
        </p:txBody>
      </p:sp>
      <p:sp>
        <p:nvSpPr>
          <p:cNvPr id="573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4341C-112D-4AB8-BADA-89AF245ABC85}" type="slidenum">
              <a:rPr lang="en-GB"/>
              <a:pPr/>
              <a:t>7</a:t>
            </a:fld>
            <a:endParaRPr lang="en-GB"/>
          </a:p>
        </p:txBody>
      </p:sp>
      <p:sp>
        <p:nvSpPr>
          <p:cNvPr id="574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C4A61-6838-4643-84AE-8094C876CE5F}" type="slidenum">
              <a:rPr lang="en-GB"/>
              <a:pPr/>
              <a:t>8</a:t>
            </a:fld>
            <a:endParaRPr lang="en-GB"/>
          </a:p>
        </p:txBody>
      </p:sp>
      <p:sp>
        <p:nvSpPr>
          <p:cNvPr id="575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44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1524000" y="1066800"/>
            <a:ext cx="7011988" cy="11430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46845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2814638"/>
            <a:ext cx="6934200" cy="17526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CCECFF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546846" name="Picture 30" descr="\\LNFS01\Home$\lxp\My Documents\www-white15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172200"/>
            <a:ext cx="3048000" cy="350838"/>
          </a:xfrm>
          <a:prstGeom prst="rect">
            <a:avLst/>
          </a:prstGeom>
          <a:noFill/>
        </p:spPr>
      </p:pic>
      <p:grpSp>
        <p:nvGrpSpPr>
          <p:cNvPr id="546915" name="Group 99"/>
          <p:cNvGrpSpPr>
            <a:grpSpLocks/>
          </p:cNvGrpSpPr>
          <p:nvPr/>
        </p:nvGrpSpPr>
        <p:grpSpPr bwMode="auto">
          <a:xfrm>
            <a:off x="0" y="0"/>
            <a:ext cx="973138" cy="6858000"/>
            <a:chOff x="-14" y="0"/>
            <a:chExt cx="613" cy="4320"/>
          </a:xfrm>
        </p:grpSpPr>
        <p:grpSp>
          <p:nvGrpSpPr>
            <p:cNvPr id="546916" name="Group 100"/>
            <p:cNvGrpSpPr>
              <a:grpSpLocks/>
            </p:cNvGrpSpPr>
            <p:nvPr/>
          </p:nvGrpSpPr>
          <p:grpSpPr bwMode="auto">
            <a:xfrm>
              <a:off x="10" y="115"/>
              <a:ext cx="526" cy="562"/>
              <a:chOff x="2" y="2414"/>
              <a:chExt cx="526" cy="562"/>
            </a:xfrm>
          </p:grpSpPr>
          <p:pic>
            <p:nvPicPr>
              <p:cNvPr id="546917" name="Picture 101" descr="London Eye 3 inches.jpg                                        0005CE5FMacintosh HD                   BE75319D:"/>
              <p:cNvPicPr preferRelativeResize="0"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8" y="2534"/>
                <a:ext cx="480" cy="442"/>
              </a:xfrm>
              <a:prstGeom prst="rect">
                <a:avLst/>
              </a:prstGeom>
              <a:noFill/>
            </p:spPr>
          </p:pic>
          <p:sp>
            <p:nvSpPr>
              <p:cNvPr id="546918" name="Text Box 102"/>
              <p:cNvSpPr txBox="1">
                <a:spLocks noChangeArrowheads="1"/>
              </p:cNvSpPr>
              <p:nvPr/>
            </p:nvSpPr>
            <p:spPr bwMode="auto">
              <a:xfrm>
                <a:off x="2" y="2414"/>
                <a:ext cx="318" cy="126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00">
                    <a:solidFill>
                      <a:srgbClr val="FFFFFF"/>
                    </a:solidFill>
                  </a:rPr>
                  <a:t>London</a:t>
                </a:r>
                <a:endParaRPr lang="en-GB">
                  <a:solidFill>
                    <a:srgbClr val="660066"/>
                  </a:solidFill>
                </a:endParaRPr>
              </a:p>
            </p:txBody>
          </p:sp>
        </p:grpSp>
        <p:grpSp>
          <p:nvGrpSpPr>
            <p:cNvPr id="546919" name="Group 103"/>
            <p:cNvGrpSpPr>
              <a:grpSpLocks/>
            </p:cNvGrpSpPr>
            <p:nvPr/>
          </p:nvGrpSpPr>
          <p:grpSpPr bwMode="auto">
            <a:xfrm>
              <a:off x="-10" y="2433"/>
              <a:ext cx="546" cy="535"/>
              <a:chOff x="0" y="2441"/>
              <a:chExt cx="546" cy="535"/>
            </a:xfrm>
          </p:grpSpPr>
          <p:pic>
            <p:nvPicPr>
              <p:cNvPr id="546920" name="Picture 104" descr="Hong Kong Temple 3 inch.jpg                                    0005CE5FMacintosh HD                   BE75319D: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6561" t="3049" b="1524"/>
              <a:stretch>
                <a:fillRect/>
              </a:stretch>
            </p:blipFill>
            <p:spPr bwMode="auto">
              <a:xfrm>
                <a:off x="62" y="2552"/>
                <a:ext cx="484" cy="424"/>
              </a:xfrm>
              <a:prstGeom prst="rect">
                <a:avLst/>
              </a:prstGeom>
              <a:noFill/>
            </p:spPr>
          </p:pic>
          <p:sp>
            <p:nvSpPr>
              <p:cNvPr id="546921" name="Text Box 105"/>
              <p:cNvSpPr txBox="1">
                <a:spLocks noChangeArrowheads="1"/>
              </p:cNvSpPr>
              <p:nvPr/>
            </p:nvSpPr>
            <p:spPr bwMode="auto">
              <a:xfrm>
                <a:off x="0" y="2441"/>
                <a:ext cx="423" cy="126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00">
                    <a:solidFill>
                      <a:srgbClr val="FFFFFF"/>
                    </a:solidFill>
                  </a:rPr>
                  <a:t>Hong Kong</a:t>
                </a:r>
                <a:endParaRPr lang="en-GB">
                  <a:solidFill>
                    <a:srgbClr val="660066"/>
                  </a:solidFill>
                </a:endParaRPr>
              </a:p>
            </p:txBody>
          </p:sp>
        </p:grpSp>
        <p:sp>
          <p:nvSpPr>
            <p:cNvPr id="546922" name="Line 106"/>
            <p:cNvSpPr>
              <a:spLocks noChangeShapeType="1"/>
            </p:cNvSpPr>
            <p:nvPr/>
          </p:nvSpPr>
          <p:spPr bwMode="auto">
            <a:xfrm>
              <a:off x="599" y="0"/>
              <a:ext cx="0" cy="4320"/>
            </a:xfrm>
            <a:prstGeom prst="line">
              <a:avLst/>
            </a:prstGeom>
            <a:noFill/>
            <a:ln w="9525">
              <a:solidFill>
                <a:srgbClr val="A6B8F2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grpSp>
          <p:nvGrpSpPr>
            <p:cNvPr id="546923" name="Group 107"/>
            <p:cNvGrpSpPr>
              <a:grpSpLocks/>
            </p:cNvGrpSpPr>
            <p:nvPr/>
          </p:nvGrpSpPr>
          <p:grpSpPr bwMode="auto">
            <a:xfrm>
              <a:off x="-9" y="1851"/>
              <a:ext cx="537" cy="549"/>
              <a:chOff x="-9" y="1851"/>
              <a:chExt cx="563" cy="549"/>
            </a:xfrm>
          </p:grpSpPr>
          <p:pic>
            <p:nvPicPr>
              <p:cNvPr id="546924" name="Picture 108" descr="Greenwich 3 inch.jpg                                           0005CE5FMacintosh HD                   BE75319D: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2" y="1968"/>
                <a:ext cx="492" cy="432"/>
              </a:xfrm>
              <a:prstGeom prst="rect">
                <a:avLst/>
              </a:prstGeom>
              <a:noFill/>
            </p:spPr>
          </p:pic>
          <p:sp>
            <p:nvSpPr>
              <p:cNvPr id="546925" name="Text Box 109"/>
              <p:cNvSpPr txBox="1">
                <a:spLocks noChangeArrowheads="1"/>
              </p:cNvSpPr>
              <p:nvPr/>
            </p:nvSpPr>
            <p:spPr bwMode="auto">
              <a:xfrm>
                <a:off x="-9" y="1851"/>
                <a:ext cx="427" cy="126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00">
                    <a:solidFill>
                      <a:srgbClr val="FFFFFF"/>
                    </a:solidFill>
                  </a:rPr>
                  <a:t>Greenwich</a:t>
                </a:r>
                <a:endParaRPr lang="en-GB">
                  <a:solidFill>
                    <a:srgbClr val="660066"/>
                  </a:solidFill>
                </a:endParaRPr>
              </a:p>
            </p:txBody>
          </p:sp>
        </p:grpSp>
        <p:grpSp>
          <p:nvGrpSpPr>
            <p:cNvPr id="546926" name="Group 110"/>
            <p:cNvGrpSpPr>
              <a:grpSpLocks/>
            </p:cNvGrpSpPr>
            <p:nvPr/>
          </p:nvGrpSpPr>
          <p:grpSpPr bwMode="auto">
            <a:xfrm>
              <a:off x="-14" y="711"/>
              <a:ext cx="542" cy="537"/>
              <a:chOff x="0" y="711"/>
              <a:chExt cx="542" cy="537"/>
            </a:xfrm>
          </p:grpSpPr>
          <p:pic>
            <p:nvPicPr>
              <p:cNvPr id="546927" name="Picture 111" descr="New York 3inch.jpg                                             0005CE5FMacintosh HD                   BE75319D: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6561" r="11810" b="3499"/>
              <a:stretch>
                <a:fillRect/>
              </a:stretch>
            </p:blipFill>
            <p:spPr bwMode="auto">
              <a:xfrm>
                <a:off x="60" y="821"/>
                <a:ext cx="482" cy="427"/>
              </a:xfrm>
              <a:prstGeom prst="rect">
                <a:avLst/>
              </a:prstGeom>
              <a:noFill/>
            </p:spPr>
          </p:pic>
          <p:sp>
            <p:nvSpPr>
              <p:cNvPr id="546928" name="Text Box 112"/>
              <p:cNvSpPr txBox="1">
                <a:spLocks noChangeArrowheads="1"/>
              </p:cNvSpPr>
              <p:nvPr/>
            </p:nvSpPr>
            <p:spPr bwMode="auto">
              <a:xfrm>
                <a:off x="0" y="711"/>
                <a:ext cx="380" cy="126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00">
                    <a:solidFill>
                      <a:srgbClr val="FFFFFF"/>
                    </a:solidFill>
                  </a:rPr>
                  <a:t>New York</a:t>
                </a:r>
                <a:endParaRPr lang="en-GB">
                  <a:solidFill>
                    <a:srgbClr val="660066"/>
                  </a:solidFill>
                </a:endParaRPr>
              </a:p>
            </p:txBody>
          </p:sp>
        </p:grpSp>
        <p:grpSp>
          <p:nvGrpSpPr>
            <p:cNvPr id="546929" name="Group 113"/>
            <p:cNvGrpSpPr>
              <a:grpSpLocks/>
            </p:cNvGrpSpPr>
            <p:nvPr/>
          </p:nvGrpSpPr>
          <p:grpSpPr bwMode="auto">
            <a:xfrm>
              <a:off x="-14" y="1282"/>
              <a:ext cx="547" cy="542"/>
              <a:chOff x="0" y="1282"/>
              <a:chExt cx="547" cy="542"/>
            </a:xfrm>
          </p:grpSpPr>
          <p:pic>
            <p:nvPicPr>
              <p:cNvPr id="546930" name="Picture 114" descr="geneva 3 inchesjpg                                             0005CE5FMacintosh HD                   BE75319D: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 l="9186" r="6561"/>
              <a:stretch>
                <a:fillRect/>
              </a:stretch>
            </p:blipFill>
            <p:spPr bwMode="auto">
              <a:xfrm>
                <a:off x="62" y="1396"/>
                <a:ext cx="485" cy="428"/>
              </a:xfrm>
              <a:prstGeom prst="rect">
                <a:avLst/>
              </a:prstGeom>
              <a:noFill/>
            </p:spPr>
          </p:pic>
          <p:sp>
            <p:nvSpPr>
              <p:cNvPr id="546931" name="Text Box 115"/>
              <p:cNvSpPr txBox="1">
                <a:spLocks noChangeArrowheads="1"/>
              </p:cNvSpPr>
              <p:nvPr/>
            </p:nvSpPr>
            <p:spPr bwMode="auto">
              <a:xfrm>
                <a:off x="0" y="1282"/>
                <a:ext cx="325" cy="126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00">
                    <a:solidFill>
                      <a:srgbClr val="FFFFFF"/>
                    </a:solidFill>
                  </a:rPr>
                  <a:t>Geneva</a:t>
                </a:r>
                <a:endParaRPr lang="en-GB">
                  <a:solidFill>
                    <a:srgbClr val="660066"/>
                  </a:solidFill>
                </a:endParaRPr>
              </a:p>
            </p:txBody>
          </p:sp>
        </p:grpSp>
        <p:grpSp>
          <p:nvGrpSpPr>
            <p:cNvPr id="546932" name="Group 116"/>
            <p:cNvGrpSpPr>
              <a:grpSpLocks/>
            </p:cNvGrpSpPr>
            <p:nvPr/>
          </p:nvGrpSpPr>
          <p:grpSpPr bwMode="auto">
            <a:xfrm>
              <a:off x="1" y="3014"/>
              <a:ext cx="531" cy="538"/>
              <a:chOff x="11" y="3014"/>
              <a:chExt cx="531" cy="538"/>
            </a:xfrm>
          </p:grpSpPr>
          <p:pic>
            <p:nvPicPr>
              <p:cNvPr id="546933" name="Picture 117" descr="Milan 3 inch.jpg                                               0005CE5FMacintosh HD                   BE75319D:"/>
              <p:cNvPicPr>
                <a:picLocks noChangeAspect="1" noChangeArrowheads="1"/>
              </p:cNvPicPr>
              <p:nvPr/>
            </p:nvPicPr>
            <p:blipFill>
              <a:blip r:embed="rId8" cstate="print">
                <a:lum bright="12000"/>
              </a:blip>
              <a:srcRect/>
              <a:stretch>
                <a:fillRect/>
              </a:stretch>
            </p:blipFill>
            <p:spPr bwMode="auto">
              <a:xfrm>
                <a:off x="62" y="3121"/>
                <a:ext cx="480" cy="431"/>
              </a:xfrm>
              <a:prstGeom prst="rect">
                <a:avLst/>
              </a:prstGeom>
              <a:noFill/>
            </p:spPr>
          </p:pic>
          <p:sp>
            <p:nvSpPr>
              <p:cNvPr id="546934" name="Text Box 118"/>
              <p:cNvSpPr txBox="1">
                <a:spLocks noChangeArrowheads="1"/>
              </p:cNvSpPr>
              <p:nvPr/>
            </p:nvSpPr>
            <p:spPr bwMode="auto">
              <a:xfrm>
                <a:off x="11" y="3014"/>
                <a:ext cx="260" cy="126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00">
                    <a:solidFill>
                      <a:srgbClr val="FFFFFF"/>
                    </a:solidFill>
                  </a:rPr>
                  <a:t>Milan</a:t>
                </a:r>
                <a:endParaRPr lang="en-GB">
                  <a:solidFill>
                    <a:srgbClr val="660066"/>
                  </a:solidFill>
                </a:endParaRPr>
              </a:p>
            </p:txBody>
          </p:sp>
        </p:grpSp>
        <p:grpSp>
          <p:nvGrpSpPr>
            <p:cNvPr id="546935" name="Group 119"/>
            <p:cNvGrpSpPr>
              <a:grpSpLocks/>
            </p:cNvGrpSpPr>
            <p:nvPr/>
          </p:nvGrpSpPr>
          <p:grpSpPr bwMode="auto">
            <a:xfrm>
              <a:off x="-10" y="3617"/>
              <a:ext cx="540" cy="559"/>
              <a:chOff x="0" y="3617"/>
              <a:chExt cx="540" cy="559"/>
            </a:xfrm>
          </p:grpSpPr>
          <p:pic>
            <p:nvPicPr>
              <p:cNvPr id="546936" name="Picture 120" descr="New Haven3inch.jpg                                             0005CE5FMacintosh HD                   BE75319D:"/>
              <p:cNvPicPr>
                <a:picLocks noChangeAspect="1" noChangeArrowheads="1"/>
              </p:cNvPicPr>
              <p:nvPr/>
            </p:nvPicPr>
            <p:blipFill>
              <a:blip r:embed="rId9" cstate="print">
                <a:lum bright="22000" contrast="28000"/>
              </a:blip>
              <a:srcRect/>
              <a:stretch>
                <a:fillRect/>
              </a:stretch>
            </p:blipFill>
            <p:spPr bwMode="auto">
              <a:xfrm>
                <a:off x="62" y="3733"/>
                <a:ext cx="478" cy="443"/>
              </a:xfrm>
              <a:prstGeom prst="rect">
                <a:avLst/>
              </a:prstGeom>
              <a:noFill/>
            </p:spPr>
          </p:pic>
          <p:sp>
            <p:nvSpPr>
              <p:cNvPr id="546937" name="Text Box 121"/>
              <p:cNvSpPr txBox="1">
                <a:spLocks noChangeArrowheads="1"/>
              </p:cNvSpPr>
              <p:nvPr/>
            </p:nvSpPr>
            <p:spPr bwMode="auto">
              <a:xfrm>
                <a:off x="0" y="3617"/>
                <a:ext cx="432" cy="126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700">
                    <a:solidFill>
                      <a:srgbClr val="FFFFFF"/>
                    </a:solidFill>
                  </a:rPr>
                  <a:t>New Haven</a:t>
                </a:r>
                <a:endParaRPr lang="en-GB">
                  <a:solidFill>
                    <a:srgbClr val="660066"/>
                  </a:solidFill>
                </a:endParaRPr>
              </a:p>
            </p:txBody>
          </p:sp>
        </p:grpSp>
      </p:grp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2375" y="304800"/>
            <a:ext cx="1990725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304800"/>
            <a:ext cx="5821362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8613" y="1752600"/>
            <a:ext cx="37719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2913" y="1752600"/>
            <a:ext cx="3773487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5F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9" name="Group 55"/>
          <p:cNvGrpSpPr>
            <a:grpSpLocks/>
          </p:cNvGrpSpPr>
          <p:nvPr/>
        </p:nvGrpSpPr>
        <p:grpSpPr bwMode="auto">
          <a:xfrm>
            <a:off x="0" y="5965825"/>
            <a:ext cx="9906000" cy="892175"/>
            <a:chOff x="48" y="3792"/>
            <a:chExt cx="6240" cy="576"/>
          </a:xfrm>
        </p:grpSpPr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48" y="3792"/>
              <a:ext cx="6240" cy="576"/>
            </a:xfrm>
            <a:prstGeom prst="rect">
              <a:avLst/>
            </a:prstGeom>
            <a:solidFill>
              <a:srgbClr val="6776A7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pic>
          <p:nvPicPr>
            <p:cNvPr id="1081" name="Picture 57" descr="\\LNFS01\Home$\lxp\My Documents\Withers-LLP-white-P159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992" y="3984"/>
              <a:ext cx="960" cy="227"/>
            </a:xfrm>
            <a:prstGeom prst="rect">
              <a:avLst/>
            </a:prstGeom>
            <a:noFill/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98613" y="304800"/>
            <a:ext cx="7964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98613" y="1752600"/>
            <a:ext cx="769778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98613" y="60198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59500" y="60198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/>
          </a:p>
        </p:txBody>
      </p:sp>
      <p:pic>
        <p:nvPicPr>
          <p:cNvPr id="1078" name="Picture 54" descr="London Eye slim.jpg                                            0005CE5FMacintosh HD                   BE75319D: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90600" cy="68580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C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C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C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C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C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C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C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C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ECFF"/>
          </a:solidFill>
          <a:latin typeface="Arial" charset="0"/>
        </a:defRPr>
      </a:lvl9pPr>
    </p:titleStyle>
    <p:bodyStyle>
      <a:lvl1pPr marL="287338" indent="-287338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F7F7F7"/>
          </a:solidFill>
          <a:latin typeface="+mn-lt"/>
          <a:ea typeface="+mn-ea"/>
          <a:cs typeface="+mn-cs"/>
        </a:defRPr>
      </a:lvl1pPr>
      <a:lvl2pPr marL="755650" indent="-277813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rgbClr val="CCECFF"/>
          </a:solidFill>
          <a:latin typeface="+mn-lt"/>
        </a:defRPr>
      </a:lvl2pPr>
      <a:lvl3pPr marL="117475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CCECFF"/>
        </a:buClr>
        <a:buChar char="•"/>
        <a:defRPr>
          <a:solidFill>
            <a:schemeClr val="tx1"/>
          </a:solidFill>
          <a:latin typeface="+mn-lt"/>
        </a:defRPr>
      </a:lvl3pPr>
      <a:lvl4pPr marL="1625600" indent="-26035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defRPr>
          <a:solidFill>
            <a:srgbClr val="FFFFFF"/>
          </a:solidFill>
          <a:latin typeface="Verdana" pitchFamily="34" charset="0"/>
        </a:defRPr>
      </a:lvl4pPr>
      <a:lvl5pPr marL="2100263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993300"/>
        </a:buClr>
        <a:buSzPct val="50000"/>
        <a:buChar char="•"/>
        <a:defRPr sz="1600">
          <a:solidFill>
            <a:srgbClr val="CCECFF"/>
          </a:solidFill>
          <a:latin typeface="Verdana" pitchFamily="34" charset="0"/>
        </a:defRPr>
      </a:lvl5pPr>
      <a:lvl6pPr marL="2557463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993300"/>
        </a:buClr>
        <a:buSzPct val="50000"/>
        <a:buChar char="•"/>
        <a:defRPr sz="1600">
          <a:solidFill>
            <a:srgbClr val="CCECFF"/>
          </a:solidFill>
          <a:latin typeface="Verdana" pitchFamily="34" charset="0"/>
        </a:defRPr>
      </a:lvl6pPr>
      <a:lvl7pPr marL="3014663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993300"/>
        </a:buClr>
        <a:buSzPct val="50000"/>
        <a:buChar char="•"/>
        <a:defRPr sz="1600">
          <a:solidFill>
            <a:srgbClr val="CCECFF"/>
          </a:solidFill>
          <a:latin typeface="Verdana" pitchFamily="34" charset="0"/>
        </a:defRPr>
      </a:lvl7pPr>
      <a:lvl8pPr marL="3471863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993300"/>
        </a:buClr>
        <a:buSzPct val="50000"/>
        <a:buChar char="•"/>
        <a:defRPr sz="1600">
          <a:solidFill>
            <a:srgbClr val="CCECFF"/>
          </a:solidFill>
          <a:latin typeface="Verdana" pitchFamily="34" charset="0"/>
        </a:defRPr>
      </a:lvl8pPr>
      <a:lvl9pPr marL="3929063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993300"/>
        </a:buClr>
        <a:buSzPct val="50000"/>
        <a:buChar char="•"/>
        <a:defRPr sz="1600">
          <a:solidFill>
            <a:srgbClr val="CCECFF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409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1522413" y="1065213"/>
            <a:ext cx="7010400" cy="1143000"/>
          </a:xfrm>
          <a:noFill/>
          <a:ln/>
        </p:spPr>
        <p:txBody>
          <a:bodyPr/>
          <a:lstStyle/>
          <a:p>
            <a:r>
              <a:rPr lang="en-GB"/>
              <a:t>Enforcing foreign judgment	s:</a:t>
            </a:r>
            <a:br>
              <a:rPr lang="en-GB"/>
            </a:br>
            <a:r>
              <a:rPr lang="en-GB"/>
              <a:t>the position in England &amp; Wales</a:t>
            </a:r>
          </a:p>
        </p:txBody>
      </p:sp>
      <p:sp>
        <p:nvSpPr>
          <p:cNvPr id="484410" name="Rectangle 5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819400"/>
            <a:ext cx="6934200" cy="1752600"/>
          </a:xfrm>
          <a:noFill/>
          <a:ln/>
        </p:spPr>
        <p:txBody>
          <a:bodyPr/>
          <a:lstStyle/>
          <a:p>
            <a:r>
              <a:rPr lang="en-GB"/>
              <a:t>Christopher Coffin,</a:t>
            </a:r>
          </a:p>
          <a:p>
            <a:r>
              <a:rPr lang="en-GB"/>
              <a:t>Partner and Head of Withers’ International Litigation Practice Group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Enforcement in England &amp; Wales</a:t>
            </a:r>
          </a:p>
        </p:txBody>
      </p:sp>
      <p:sp>
        <p:nvSpPr>
          <p:cNvPr id="560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Enforcement of a foreign court judgment requires recognition</a:t>
            </a:r>
          </a:p>
          <a:p>
            <a:r>
              <a:rPr lang="en-GB"/>
              <a:t>Methods of enforcement available include:</a:t>
            </a:r>
          </a:p>
          <a:p>
            <a:pPr lvl="1"/>
            <a:r>
              <a:rPr lang="en-GB"/>
              <a:t>Execution against goods (seize and sell assets)</a:t>
            </a:r>
          </a:p>
          <a:p>
            <a:pPr lvl="1"/>
            <a:r>
              <a:rPr lang="en-GB"/>
              <a:t>Charging order on land, real estate &amp; shares, followed by sale </a:t>
            </a:r>
          </a:p>
          <a:p>
            <a:pPr lvl="1"/>
            <a:r>
              <a:rPr lang="en-GB"/>
              <a:t>Attachment of debts, eg bank account balances</a:t>
            </a:r>
          </a:p>
          <a:p>
            <a:pPr lvl="1"/>
            <a:r>
              <a:rPr lang="en-GB"/>
              <a:t>Attachment of earnings of salaried individual</a:t>
            </a:r>
          </a:p>
          <a:p>
            <a:pPr lvl="1"/>
            <a:r>
              <a:rPr lang="en-GB"/>
              <a:t>Equitable execution, a court appointed receiver over future income stream (eg royalties)</a:t>
            </a:r>
          </a:p>
          <a:p>
            <a:pPr lvl="1">
              <a:buFontTx/>
              <a:buNone/>
            </a:pPr>
            <a:endParaRPr lang="en-GB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regimes for recognition &amp; enforcement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8613" y="1809750"/>
            <a:ext cx="7697787" cy="3495675"/>
          </a:xfrm>
        </p:spPr>
        <p:txBody>
          <a:bodyPr/>
          <a:lstStyle/>
          <a:p>
            <a:pPr marL="342900" indent="-342900">
              <a:buFontTx/>
              <a:buNone/>
            </a:pPr>
            <a:r>
              <a:rPr lang="en-GB"/>
              <a:t>Three regimes for enforcing foreign judgments in England &amp; Wales</a:t>
            </a:r>
          </a:p>
          <a:p>
            <a:pPr marL="342900" indent="-342900">
              <a:buFontTx/>
              <a:buAutoNum type="arabicPeriod"/>
            </a:pPr>
            <a:r>
              <a:rPr lang="en-GB"/>
              <a:t>EU &amp; EFTA registration systems </a:t>
            </a:r>
          </a:p>
          <a:p>
            <a:pPr marL="342900" indent="-342900">
              <a:buFontTx/>
              <a:buAutoNum type="arabicPeriod"/>
            </a:pPr>
            <a:r>
              <a:rPr lang="en-GB"/>
              <a:t>Statutory codes and multi-lateral or bilateral conventions</a:t>
            </a:r>
          </a:p>
          <a:p>
            <a:pPr marL="342900" indent="-342900">
              <a:buFontTx/>
              <a:buAutoNum type="arabicPeriod"/>
            </a:pPr>
            <a:r>
              <a:rPr lang="en-GB"/>
              <a:t>English common law will recognize and enforce foreign judgments in the absence of any treaty or convention with the originating state – applicable to Russian Federation</a:t>
            </a:r>
          </a:p>
          <a:p>
            <a:pPr marL="342900" indent="-342900">
              <a:buFontTx/>
              <a:buNone/>
            </a:pPr>
            <a:r>
              <a:rPr lang="en-GB"/>
              <a:t>NB: Separate regime for arbitration awards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English common law approach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/>
              <a:t>Recognition and enforcement NOT based on reciprocity</a:t>
            </a:r>
          </a:p>
          <a:p>
            <a:pPr>
              <a:lnSpc>
                <a:spcPct val="120000"/>
              </a:lnSpc>
            </a:pPr>
            <a:r>
              <a:rPr lang="en-GB"/>
              <a:t>The doctrine of obligation: a properly given judgment creates an obligation which the English court will recognize and, in appropriate cases, enforce</a:t>
            </a:r>
          </a:p>
          <a:p>
            <a:pPr>
              <a:lnSpc>
                <a:spcPct val="120000"/>
              </a:lnSpc>
            </a:pPr>
            <a:r>
              <a:rPr lang="en-GB"/>
              <a:t>Conditions for enforcement:</a:t>
            </a:r>
          </a:p>
          <a:p>
            <a:pPr lvl="1">
              <a:lnSpc>
                <a:spcPct val="120000"/>
              </a:lnSpc>
            </a:pPr>
            <a:r>
              <a:rPr lang="en-GB"/>
              <a:t>Original court is of ‘competent jurisdiction’</a:t>
            </a:r>
          </a:p>
          <a:p>
            <a:pPr lvl="1">
              <a:lnSpc>
                <a:spcPct val="120000"/>
              </a:lnSpc>
            </a:pPr>
            <a:r>
              <a:rPr lang="en-GB"/>
              <a:t>A final &amp; conclusive judgment</a:t>
            </a:r>
          </a:p>
          <a:p>
            <a:pPr lvl="1">
              <a:lnSpc>
                <a:spcPct val="120000"/>
              </a:lnSpc>
            </a:pPr>
            <a:r>
              <a:rPr lang="en-GB"/>
              <a:t>For a fixed sum, not being a tax or penalty</a:t>
            </a:r>
          </a:p>
          <a:p>
            <a:pPr>
              <a:lnSpc>
                <a:spcPct val="120000"/>
              </a:lnSpc>
            </a:pPr>
            <a:r>
              <a:rPr lang="en-GB"/>
              <a:t>Conditions for recognition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Procedure for enforcement under common law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8613" y="1566863"/>
            <a:ext cx="7697787" cy="391795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/>
              <a:t>New proceedings issued in the High Court for repayment of the debt created by the Russian judgment</a:t>
            </a:r>
          </a:p>
          <a:p>
            <a:pPr>
              <a:lnSpc>
                <a:spcPct val="120000"/>
              </a:lnSpc>
            </a:pPr>
            <a:r>
              <a:rPr lang="en-GB"/>
              <a:t>Service of claim on defendant within 4 months if in England &amp; Wales, or within 6 months if not</a:t>
            </a:r>
          </a:p>
          <a:p>
            <a:pPr>
              <a:lnSpc>
                <a:spcPct val="120000"/>
              </a:lnSpc>
            </a:pPr>
            <a:r>
              <a:rPr lang="en-GB"/>
              <a:t>Permission required to serve defendant outside EU</a:t>
            </a:r>
          </a:p>
          <a:p>
            <a:pPr>
              <a:lnSpc>
                <a:spcPct val="120000"/>
              </a:lnSpc>
            </a:pPr>
            <a:r>
              <a:rPr lang="en-GB"/>
              <a:t>Defendant has 14 to 28 days to respond to claim</a:t>
            </a:r>
          </a:p>
          <a:p>
            <a:pPr>
              <a:lnSpc>
                <a:spcPct val="120000"/>
              </a:lnSpc>
            </a:pPr>
            <a:r>
              <a:rPr lang="en-GB"/>
              <a:t>If no response - default judgment available</a:t>
            </a:r>
          </a:p>
          <a:p>
            <a:pPr>
              <a:lnSpc>
                <a:spcPct val="120000"/>
              </a:lnSpc>
            </a:pPr>
            <a:r>
              <a:rPr lang="en-GB"/>
              <a:t>If defended - summary judgment available</a:t>
            </a:r>
          </a:p>
          <a:p>
            <a:pPr>
              <a:lnSpc>
                <a:spcPct val="120000"/>
              </a:lnSpc>
            </a:pPr>
            <a:r>
              <a:rPr lang="en-GB"/>
              <a:t>Legal costs &amp; interest on judgment recoverable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court of competent jurisdiction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8613" y="1885950"/>
            <a:ext cx="7697787" cy="3086100"/>
          </a:xfrm>
        </p:spPr>
        <p:txBody>
          <a:bodyPr/>
          <a:lstStyle/>
          <a:p>
            <a:pPr marL="342900" indent="-342900">
              <a:lnSpc>
                <a:spcPct val="120000"/>
              </a:lnSpc>
            </a:pPr>
            <a:r>
              <a:rPr lang="en-GB"/>
              <a:t>A court of any level</a:t>
            </a:r>
          </a:p>
          <a:p>
            <a:pPr marL="342900" indent="-342900">
              <a:lnSpc>
                <a:spcPct val="120000"/>
              </a:lnSpc>
            </a:pPr>
            <a:r>
              <a:rPr lang="en-GB"/>
              <a:t>Jurisdiction is assessed by English rules </a:t>
            </a:r>
          </a:p>
          <a:p>
            <a:pPr marL="342900" indent="-342900">
              <a:lnSpc>
                <a:spcPct val="120000"/>
              </a:lnSpc>
            </a:pPr>
            <a:r>
              <a:rPr lang="en-GB"/>
              <a:t>Two heads of jurisdiction – either will suffice</a:t>
            </a:r>
          </a:p>
          <a:p>
            <a:pPr marL="782638" lvl="1" indent="-304800">
              <a:lnSpc>
                <a:spcPct val="120000"/>
              </a:lnSpc>
            </a:pPr>
            <a:r>
              <a:rPr lang="en-GB" sz="2000"/>
              <a:t>Submission by the judgment debtor to the jurisdiction of the original court</a:t>
            </a:r>
          </a:p>
          <a:p>
            <a:pPr marL="782638" lvl="1" indent="-304800">
              <a:lnSpc>
                <a:spcPct val="120000"/>
              </a:lnSpc>
              <a:buFontTx/>
              <a:buNone/>
            </a:pPr>
            <a:r>
              <a:rPr lang="en-GB" sz="2000"/>
              <a:t>OR</a:t>
            </a:r>
          </a:p>
          <a:p>
            <a:pPr marL="782638" lvl="1" indent="-304800">
              <a:lnSpc>
                <a:spcPct val="120000"/>
              </a:lnSpc>
            </a:pPr>
            <a:r>
              <a:rPr lang="en-GB" sz="2000"/>
              <a:t>Sufficient territorial connection between the judgment debtor and the original court. 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court of competent jurisdiction - submission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2575" y="1724025"/>
            <a:ext cx="8307388" cy="3810000"/>
          </a:xfrm>
        </p:spPr>
        <p:txBody>
          <a:bodyPr/>
          <a:lstStyle/>
          <a:p>
            <a:pPr marL="476250" indent="-476250">
              <a:buFontTx/>
              <a:buNone/>
            </a:pPr>
            <a:r>
              <a:rPr lang="en-GB"/>
              <a:t>Did the judgment debtor submit to the jurisdiction of the original court?  </a:t>
            </a:r>
          </a:p>
          <a:p>
            <a:pPr marL="476250" indent="-476250"/>
            <a:r>
              <a:rPr lang="en-GB"/>
              <a:t>Submission by appearance </a:t>
            </a:r>
          </a:p>
          <a:p>
            <a:pPr marL="1897063" lvl="1"/>
            <a:r>
              <a:rPr lang="en-GB"/>
              <a:t>Claimed, appeared, defended or counterclaimed</a:t>
            </a:r>
          </a:p>
          <a:p>
            <a:pPr marL="1897063" lvl="1"/>
            <a:r>
              <a:rPr lang="en-GB"/>
              <a:t>But not if only to contest jurisdiction, request court to decline jurisdiction or to protect property (s33 CJJA 1982)</a:t>
            </a:r>
          </a:p>
          <a:p>
            <a:pPr marL="476250" indent="-476250"/>
            <a:r>
              <a:rPr lang="en-GB"/>
              <a:t>Submission by agreement </a:t>
            </a:r>
          </a:p>
          <a:p>
            <a:pPr marL="1897063" lvl="1"/>
            <a:r>
              <a:rPr lang="en-GB"/>
              <a:t>specific &amp; express consent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court of competent jurisdiction - connection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8613" y="1770063"/>
            <a:ext cx="7697787" cy="3100387"/>
          </a:xfrm>
        </p:spPr>
        <p:txBody>
          <a:bodyPr/>
          <a:lstStyle/>
          <a:p>
            <a:r>
              <a:rPr lang="en-GB"/>
              <a:t>The presence of the judgment debtor within the territorial jurisdiction of the original court at the time proceedings started  </a:t>
            </a:r>
          </a:p>
          <a:p>
            <a:pPr lvl="1"/>
            <a:r>
              <a:rPr lang="en-US"/>
              <a:t>For an individual – voluntary presence within the territory</a:t>
            </a:r>
          </a:p>
          <a:p>
            <a:pPr lvl="1"/>
            <a:r>
              <a:rPr lang="en-US"/>
              <a:t>For a company – direct or indirect presence within territory: indirect only through an agent empowered to contract on behalf of the company.  </a:t>
            </a:r>
          </a:p>
          <a:p>
            <a:r>
              <a:rPr lang="en-US"/>
              <a:t>For federal states – where is this presence required to be?</a:t>
            </a:r>
            <a:endParaRPr lang="en-GB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">
      <a:dk1>
        <a:srgbClr val="A5BEEB"/>
      </a:dk1>
      <a:lt1>
        <a:srgbClr val="FFFFFF"/>
      </a:lt1>
      <a:dk2>
        <a:srgbClr val="0000FF"/>
      </a:dk2>
      <a:lt2>
        <a:srgbClr val="FFFFFF"/>
      </a:lt2>
      <a:accent1>
        <a:srgbClr val="FFFFFF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FFFF"/>
      </a:accent5>
      <a:accent6>
        <a:srgbClr val="00E7E7"/>
      </a:accent6>
      <a:hlink>
        <a:srgbClr val="FF9933"/>
      </a:hlink>
      <a:folHlink>
        <a:srgbClr val="969696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</TotalTime>
  <Words>483</Words>
  <Application>Microsoft Office PowerPoint</Application>
  <PresentationFormat>A4 Paper (210x297 mm)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Wingdings</vt:lpstr>
      <vt:lpstr>Verdana</vt:lpstr>
      <vt:lpstr>Blank Presentation</vt:lpstr>
      <vt:lpstr>Enforcing foreign judgment s: the position in England &amp; Wales</vt:lpstr>
      <vt:lpstr>Enforcement in England &amp; Wales</vt:lpstr>
      <vt:lpstr>The regimes for recognition &amp; enforcement</vt:lpstr>
      <vt:lpstr>The English common law approach</vt:lpstr>
      <vt:lpstr>Procedure for enforcement under common law</vt:lpstr>
      <vt:lpstr>A court of competent jurisdiction</vt:lpstr>
      <vt:lpstr>A court of competent jurisdiction - submission</vt:lpstr>
      <vt:lpstr>A court of competent jurisdiction - connection</vt:lpstr>
    </vt:vector>
  </TitlesOfParts>
  <Manager> </Manager>
  <Company> 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> </dc:subject>
  <dc:creator> </dc:creator>
  <cp:keywords> </cp:keywords>
  <dc:description> </dc:description>
  <cp:lastModifiedBy> </cp:lastModifiedBy>
  <cp:revision>1</cp:revision>
  <dcterms:created xsi:type="dcterms:W3CDTF">2010-01-21T15:09:51Z</dcterms:created>
  <dcterms:modified xsi:type="dcterms:W3CDTF">2010-01-21T22:35:27Z</dcterms:modified>
  <cp:category> </cp:category>
</cp:coreProperties>
</file>