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sldIdLst>
    <p:sldId id="256" r:id="rId4"/>
    <p:sldId id="257" r:id="rId5"/>
    <p:sldId id="258" r:id="rId6"/>
    <p:sldId id="259" r:id="rId7"/>
    <p:sldId id="278" r:id="rId8"/>
    <p:sldId id="261" r:id="rId9"/>
    <p:sldId id="262" r:id="rId10"/>
    <p:sldId id="275" r:id="rId11"/>
    <p:sldId id="264" r:id="rId12"/>
    <p:sldId id="276" r:id="rId13"/>
    <p:sldId id="266" r:id="rId14"/>
    <p:sldId id="267" r:id="rId15"/>
    <p:sldId id="268" r:id="rId16"/>
    <p:sldId id="269" r:id="rId17"/>
    <p:sldId id="277" r:id="rId18"/>
    <p:sldId id="271" r:id="rId19"/>
    <p:sldId id="272" r:id="rId20"/>
    <p:sldId id="273" r:id="rId21"/>
  </p:sldIdLst>
  <p:sldSz cx="9144000" cy="6858000" type="screen4x3"/>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Образец заголовка</a:t>
            </a:r>
            <a:endParaRPr lang="ru-RU"/>
          </a:p>
        </p:txBody>
      </p:sp>
      <p:sp>
        <p:nvSpPr>
          <p:cNvPr id="3" name="Подзаголовок 2"/>
          <p:cNvSpPr>
            <a:spLocks noGrp="1"/>
          </p:cNvSpPr>
          <p:nvPr>
            <p:ph type="subTitle" idx="1"/>
          </p:nvPr>
        </p:nvSpPr>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Text Box 3"/>
          <p:cNvSpPr txBox="1">
            <a:spLocks noGrp="1" noChangeArrowheads="1"/>
          </p:cNvSpPr>
          <p:nvPr>
            <p:ph type="sldNum" sz="quarter" idx="10"/>
          </p:nvPr>
        </p:nvSpPr>
        <p:spPr>
          <a:ln/>
        </p:spPr>
        <p:txBody>
          <a:bodyPr/>
          <a:lstStyle>
            <a:lvl1pPr>
              <a:defRPr/>
            </a:lvl1pPr>
          </a:lstStyle>
          <a:p>
            <a:pPr>
              <a:defRPr/>
            </a:pPr>
            <a:fld id="{F322217D-1CDE-447E-8050-FB6E9CEEA8C3}"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Box 3"/>
          <p:cNvSpPr txBox="1">
            <a:spLocks noGrp="1" noChangeArrowheads="1"/>
          </p:cNvSpPr>
          <p:nvPr>
            <p:ph type="sldNum" sz="quarter" idx="10"/>
          </p:nvPr>
        </p:nvSpPr>
        <p:spPr>
          <a:ln/>
        </p:spPr>
        <p:txBody>
          <a:bodyPr/>
          <a:lstStyle>
            <a:lvl1pPr>
              <a:defRPr/>
            </a:lvl1pPr>
          </a:lstStyle>
          <a:p>
            <a:pPr>
              <a:defRPr/>
            </a:pPr>
            <a:fld id="{03A51F3A-C9F7-4CCF-8257-319C122D2379}"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2130425"/>
            <a:ext cx="1943100" cy="35083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2130425"/>
            <a:ext cx="5676900" cy="35083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Box 3"/>
          <p:cNvSpPr txBox="1">
            <a:spLocks noGrp="1" noChangeArrowheads="1"/>
          </p:cNvSpPr>
          <p:nvPr>
            <p:ph type="sldNum" sz="quarter" idx="10"/>
          </p:nvPr>
        </p:nvSpPr>
        <p:spPr>
          <a:ln/>
        </p:spPr>
        <p:txBody>
          <a:bodyPr/>
          <a:lstStyle>
            <a:lvl1pPr>
              <a:defRPr/>
            </a:lvl1pPr>
          </a:lstStyle>
          <a:p>
            <a:pPr>
              <a:defRPr/>
            </a:pPr>
            <a:fld id="{45BB30D8-44DA-48F2-A91B-0B16CD12AC86}"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Text Box 3"/>
          <p:cNvSpPr txBox="1">
            <a:spLocks noGrp="1" noChangeArrowheads="1"/>
          </p:cNvSpPr>
          <p:nvPr>
            <p:ph type="sldNum" sz="quarter" idx="10"/>
          </p:nvPr>
        </p:nvSpPr>
        <p:spPr>
          <a:ln/>
        </p:spPr>
        <p:txBody>
          <a:bodyPr/>
          <a:lstStyle>
            <a:lvl1pPr>
              <a:defRPr/>
            </a:lvl1pPr>
          </a:lstStyle>
          <a:p>
            <a:pPr>
              <a:defRPr/>
            </a:pPr>
            <a:fld id="{2AC9990C-12A1-4A14-862F-0ADB9CFF559F}"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Box 3"/>
          <p:cNvSpPr txBox="1">
            <a:spLocks noGrp="1" noChangeArrowheads="1"/>
          </p:cNvSpPr>
          <p:nvPr>
            <p:ph type="sldNum" sz="quarter" idx="10"/>
          </p:nvPr>
        </p:nvSpPr>
        <p:spPr>
          <a:ln/>
        </p:spPr>
        <p:txBody>
          <a:bodyPr/>
          <a:lstStyle>
            <a:lvl1pPr>
              <a:defRPr/>
            </a:lvl1pPr>
          </a:lstStyle>
          <a:p>
            <a:pPr>
              <a:defRPr/>
            </a:pPr>
            <a:fld id="{D57017B2-F7EB-4C30-B0E4-773EC9649390}"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Text Box 3"/>
          <p:cNvSpPr txBox="1">
            <a:spLocks noGrp="1" noChangeArrowheads="1"/>
          </p:cNvSpPr>
          <p:nvPr>
            <p:ph type="sldNum" sz="quarter" idx="10"/>
          </p:nvPr>
        </p:nvSpPr>
        <p:spPr>
          <a:ln/>
        </p:spPr>
        <p:txBody>
          <a:bodyPr/>
          <a:lstStyle>
            <a:lvl1pPr>
              <a:defRPr/>
            </a:lvl1pPr>
          </a:lstStyle>
          <a:p>
            <a:pPr>
              <a:defRPr/>
            </a:pPr>
            <a:fld id="{5EC759EB-5837-4313-BF8D-7B07547E77F4}"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598613"/>
            <a:ext cx="40386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Box 3"/>
          <p:cNvSpPr txBox="1">
            <a:spLocks noGrp="1" noChangeArrowheads="1"/>
          </p:cNvSpPr>
          <p:nvPr>
            <p:ph type="sldNum" sz="quarter" idx="10"/>
          </p:nvPr>
        </p:nvSpPr>
        <p:spPr>
          <a:ln/>
        </p:spPr>
        <p:txBody>
          <a:bodyPr/>
          <a:lstStyle>
            <a:lvl1pPr>
              <a:defRPr/>
            </a:lvl1pPr>
          </a:lstStyle>
          <a:p>
            <a:pPr>
              <a:defRPr/>
            </a:pPr>
            <a:fld id="{9A99098B-D929-4EF5-975D-E1753CED167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Text Box 3"/>
          <p:cNvSpPr txBox="1">
            <a:spLocks noGrp="1" noChangeArrowheads="1"/>
          </p:cNvSpPr>
          <p:nvPr>
            <p:ph type="sldNum" sz="quarter" idx="10"/>
          </p:nvPr>
        </p:nvSpPr>
        <p:spPr>
          <a:ln/>
        </p:spPr>
        <p:txBody>
          <a:bodyPr/>
          <a:lstStyle>
            <a:lvl1pPr>
              <a:defRPr/>
            </a:lvl1pPr>
          </a:lstStyle>
          <a:p>
            <a:pPr>
              <a:defRPr/>
            </a:pPr>
            <a:fld id="{99C28D45-DF53-456D-AB39-07CCFEDAB3E1}"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Text Box 3"/>
          <p:cNvSpPr txBox="1">
            <a:spLocks noGrp="1" noChangeArrowheads="1"/>
          </p:cNvSpPr>
          <p:nvPr>
            <p:ph type="sldNum" sz="quarter" idx="10"/>
          </p:nvPr>
        </p:nvSpPr>
        <p:spPr>
          <a:ln/>
        </p:spPr>
        <p:txBody>
          <a:bodyPr/>
          <a:lstStyle>
            <a:lvl1pPr>
              <a:defRPr/>
            </a:lvl1pPr>
          </a:lstStyle>
          <a:p>
            <a:pPr>
              <a:defRPr/>
            </a:pPr>
            <a:fld id="{170FF499-5B20-4FFE-AB89-537A5D37F31C}"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DEC3210E-F6F7-4E71-99D4-1E9B8C1B719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Box 3"/>
          <p:cNvSpPr txBox="1">
            <a:spLocks noGrp="1" noChangeArrowheads="1"/>
          </p:cNvSpPr>
          <p:nvPr>
            <p:ph type="sldNum" sz="quarter" idx="10"/>
          </p:nvPr>
        </p:nvSpPr>
        <p:spPr>
          <a:ln/>
        </p:spPr>
        <p:txBody>
          <a:bodyPr/>
          <a:lstStyle>
            <a:lvl1pPr>
              <a:defRPr/>
            </a:lvl1pPr>
          </a:lstStyle>
          <a:p>
            <a:pPr>
              <a:defRPr/>
            </a:pPr>
            <a:fld id="{B0FE9233-F21A-439B-96A0-8972E068DC2B}"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Box 3"/>
          <p:cNvSpPr txBox="1">
            <a:spLocks noGrp="1" noChangeArrowheads="1"/>
          </p:cNvSpPr>
          <p:nvPr>
            <p:ph type="sldNum" sz="quarter" idx="10"/>
          </p:nvPr>
        </p:nvSpPr>
        <p:spPr>
          <a:ln/>
        </p:spPr>
        <p:txBody>
          <a:bodyPr/>
          <a:lstStyle>
            <a:lvl1pPr>
              <a:defRPr/>
            </a:lvl1pPr>
          </a:lstStyle>
          <a:p>
            <a:pPr>
              <a:defRPr/>
            </a:pPr>
            <a:fld id="{93F255AB-E174-4071-B4C6-5E9A014274EB}"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sym typeface="Calibri" charset="0"/>
            </a:endParaRP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Box 3"/>
          <p:cNvSpPr txBox="1">
            <a:spLocks noGrp="1" noChangeArrowheads="1"/>
          </p:cNvSpPr>
          <p:nvPr>
            <p:ph type="sldNum" sz="quarter" idx="10"/>
          </p:nvPr>
        </p:nvSpPr>
        <p:spPr>
          <a:ln/>
        </p:spPr>
        <p:txBody>
          <a:bodyPr/>
          <a:lstStyle>
            <a:lvl1pPr>
              <a:defRPr/>
            </a:lvl1pPr>
          </a:lstStyle>
          <a:p>
            <a:pPr>
              <a:defRPr/>
            </a:pPr>
            <a:fld id="{A3D34317-289C-4324-B84D-0C0F5BCE69DE}"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Box 3"/>
          <p:cNvSpPr txBox="1">
            <a:spLocks noGrp="1" noChangeArrowheads="1"/>
          </p:cNvSpPr>
          <p:nvPr>
            <p:ph type="sldNum" sz="quarter" idx="10"/>
          </p:nvPr>
        </p:nvSpPr>
        <p:spPr>
          <a:ln/>
        </p:spPr>
        <p:txBody>
          <a:bodyPr/>
          <a:lstStyle>
            <a:lvl1pPr>
              <a:defRPr/>
            </a:lvl1pPr>
          </a:lstStyle>
          <a:p>
            <a:pPr>
              <a:defRPr/>
            </a:pPr>
            <a:fld id="{C9EB3229-9739-4AB6-A073-74F99BECE777}"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Box 3"/>
          <p:cNvSpPr txBox="1">
            <a:spLocks noGrp="1" noChangeArrowheads="1"/>
          </p:cNvSpPr>
          <p:nvPr>
            <p:ph type="sldNum" sz="quarter" idx="10"/>
          </p:nvPr>
        </p:nvSpPr>
        <p:spPr>
          <a:ln/>
        </p:spPr>
        <p:txBody>
          <a:bodyPr/>
          <a:lstStyle>
            <a:lvl1pPr>
              <a:defRPr/>
            </a:lvl1pPr>
          </a:lstStyle>
          <a:p>
            <a:pPr>
              <a:defRPr/>
            </a:pPr>
            <a:fld id="{CD43E4C2-C82D-4C12-8933-FD10008E5FD9}" type="slidenum">
              <a:rPr lang="en-US"/>
              <a:pPr>
                <a:defRPr/>
              </a:pPr>
              <a:t>‹#›</a:t>
            </a:fld>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Text Box 2"/>
          <p:cNvSpPr txBox="1">
            <a:spLocks noGrp="1" noChangeArrowheads="1"/>
          </p:cNvSpPr>
          <p:nvPr>
            <p:ph type="sldNum" sz="quarter" idx="10"/>
          </p:nvPr>
        </p:nvSpPr>
        <p:spPr>
          <a:ln/>
        </p:spPr>
        <p:txBody>
          <a:bodyPr/>
          <a:lstStyle>
            <a:lvl1pPr>
              <a:defRPr/>
            </a:lvl1pPr>
          </a:lstStyle>
          <a:p>
            <a:pPr>
              <a:defRPr/>
            </a:pPr>
            <a:fld id="{DE40F6B8-9F3E-4574-AF9F-CDD2842B9851}" type="slidenum">
              <a:rPr lang="en-US"/>
              <a:pPr>
                <a:defRPr/>
              </a:pPr>
              <a:t>‹#›</a:t>
            </a:fld>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a:xfrm>
            <a:off x="457200" y="1600200"/>
            <a:ext cx="82296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Box 2"/>
          <p:cNvSpPr txBox="1">
            <a:spLocks noGrp="1" noChangeArrowheads="1"/>
          </p:cNvSpPr>
          <p:nvPr>
            <p:ph type="sldNum" sz="quarter" idx="10"/>
          </p:nvPr>
        </p:nvSpPr>
        <p:spPr>
          <a:ln/>
        </p:spPr>
        <p:txBody>
          <a:bodyPr/>
          <a:lstStyle>
            <a:lvl1pPr>
              <a:defRPr/>
            </a:lvl1pPr>
          </a:lstStyle>
          <a:p>
            <a:pPr>
              <a:defRPr/>
            </a:pPr>
            <a:fld id="{4ADCD49C-909D-4450-9109-DB5D0B5FE5E5}" type="slidenum">
              <a:rPr lang="en-US"/>
              <a:pPr>
                <a:defRPr/>
              </a:pPr>
              <a:t>‹#›</a:t>
            </a:fld>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Text Box 2"/>
          <p:cNvSpPr txBox="1">
            <a:spLocks noGrp="1" noChangeArrowheads="1"/>
          </p:cNvSpPr>
          <p:nvPr>
            <p:ph type="sldNum" sz="quarter" idx="10"/>
          </p:nvPr>
        </p:nvSpPr>
        <p:spPr>
          <a:ln/>
        </p:spPr>
        <p:txBody>
          <a:bodyPr/>
          <a:lstStyle>
            <a:lvl1pPr>
              <a:defRPr/>
            </a:lvl1pPr>
          </a:lstStyle>
          <a:p>
            <a:pPr>
              <a:defRPr/>
            </a:pPr>
            <a:fld id="{7740916F-6835-4425-A4D1-208962F02BB7}" type="slidenum">
              <a:rPr lang="en-US"/>
              <a:pPr>
                <a:defRPr/>
              </a:pPr>
              <a:t>‹#›</a:t>
            </a:fld>
            <a:endParaRPr lang="en-US"/>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Box 2"/>
          <p:cNvSpPr txBox="1">
            <a:spLocks noGrp="1" noChangeArrowheads="1"/>
          </p:cNvSpPr>
          <p:nvPr>
            <p:ph type="sldNum" sz="quarter" idx="10"/>
          </p:nvPr>
        </p:nvSpPr>
        <p:spPr>
          <a:ln/>
        </p:spPr>
        <p:txBody>
          <a:bodyPr/>
          <a:lstStyle>
            <a:lvl1pPr>
              <a:defRPr/>
            </a:lvl1pPr>
          </a:lstStyle>
          <a:p>
            <a:pPr>
              <a:defRPr/>
            </a:pPr>
            <a:fld id="{C36A961B-58BB-46BE-ABD9-BA38860C862E}" type="slidenum">
              <a:rPr lang="en-US"/>
              <a:pPr>
                <a:defRPr/>
              </a:pPr>
              <a:t>‹#›</a:t>
            </a:fld>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Text Box 2"/>
          <p:cNvSpPr txBox="1">
            <a:spLocks noGrp="1" noChangeArrowheads="1"/>
          </p:cNvSpPr>
          <p:nvPr>
            <p:ph type="sldNum" sz="quarter" idx="10"/>
          </p:nvPr>
        </p:nvSpPr>
        <p:spPr>
          <a:ln/>
        </p:spPr>
        <p:txBody>
          <a:bodyPr/>
          <a:lstStyle>
            <a:lvl1pPr>
              <a:defRPr/>
            </a:lvl1pPr>
          </a:lstStyle>
          <a:p>
            <a:pPr>
              <a:defRPr/>
            </a:pPr>
            <a:fld id="{A4CBEEFA-1C32-430B-9EE0-1FF59AB6A8AF}" type="slidenum">
              <a:rPr lang="en-US"/>
              <a:pPr>
                <a:defRPr/>
              </a:pPr>
              <a:t>‹#›</a:t>
            </a:fld>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Text Box 2"/>
          <p:cNvSpPr txBox="1">
            <a:spLocks noGrp="1" noChangeArrowheads="1"/>
          </p:cNvSpPr>
          <p:nvPr>
            <p:ph type="sldNum" sz="quarter" idx="10"/>
          </p:nvPr>
        </p:nvSpPr>
        <p:spPr>
          <a:ln/>
        </p:spPr>
        <p:txBody>
          <a:bodyPr/>
          <a:lstStyle>
            <a:lvl1pPr>
              <a:defRPr/>
            </a:lvl1pPr>
          </a:lstStyle>
          <a:p>
            <a:pPr>
              <a:defRPr/>
            </a:pPr>
            <a:fld id="{AA81CF64-9FB8-4ADD-BFFB-25AD06FCDAFD}" type="slidenum">
              <a:rPr lang="en-US"/>
              <a:pPr>
                <a:defRPr/>
              </a:pPr>
              <a:t>‹#›</a:t>
            </a:fld>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Text Box 2"/>
          <p:cNvSpPr txBox="1">
            <a:spLocks noGrp="1" noChangeArrowheads="1"/>
          </p:cNvSpPr>
          <p:nvPr>
            <p:ph type="sldNum" sz="quarter" idx="10"/>
          </p:nvPr>
        </p:nvSpPr>
        <p:spPr>
          <a:ln/>
        </p:spPr>
        <p:txBody>
          <a:bodyPr/>
          <a:lstStyle>
            <a:lvl1pPr>
              <a:defRPr/>
            </a:lvl1pPr>
          </a:lstStyle>
          <a:p>
            <a:pPr>
              <a:defRPr/>
            </a:pPr>
            <a:fld id="{5F38D5F0-2873-4161-B735-D47B1E60D809}"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Text Box 3"/>
          <p:cNvSpPr txBox="1">
            <a:spLocks noGrp="1" noChangeArrowheads="1"/>
          </p:cNvSpPr>
          <p:nvPr>
            <p:ph type="sldNum" sz="quarter" idx="10"/>
          </p:nvPr>
        </p:nvSpPr>
        <p:spPr>
          <a:ln/>
        </p:spPr>
        <p:txBody>
          <a:bodyPr/>
          <a:lstStyle>
            <a:lvl1pPr>
              <a:defRPr/>
            </a:lvl1pPr>
          </a:lstStyle>
          <a:p>
            <a:pPr>
              <a:defRPr/>
            </a:pPr>
            <a:fld id="{92436C2C-174D-4B05-8BC9-A0F47E225F80}" type="slidenum">
              <a:rPr lang="en-US"/>
              <a:pPr>
                <a:defRPr/>
              </a:pPr>
              <a:t>‹#›</a:t>
            </a:fld>
            <a:endParaRPr lang="en-US"/>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Box 2"/>
          <p:cNvSpPr txBox="1">
            <a:spLocks noGrp="1" noChangeArrowheads="1"/>
          </p:cNvSpPr>
          <p:nvPr>
            <p:ph type="sldNum" sz="quarter" idx="10"/>
          </p:nvPr>
        </p:nvSpPr>
        <p:spPr>
          <a:ln/>
        </p:spPr>
        <p:txBody>
          <a:bodyPr/>
          <a:lstStyle>
            <a:lvl1pPr>
              <a:defRPr/>
            </a:lvl1pPr>
          </a:lstStyle>
          <a:p>
            <a:pPr>
              <a:defRPr/>
            </a:pPr>
            <a:fld id="{CBED4D42-820F-48ED-95B4-3A9C032A9F1E}" type="slidenum">
              <a:rPr lang="en-US"/>
              <a:pPr>
                <a:defRPr/>
              </a:pPr>
              <a:t>‹#›</a:t>
            </a:fld>
            <a:endParaRPr lang="en-US"/>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sym typeface="Calibri" charset="0"/>
            </a:endParaRPr>
          </a:p>
        </p:txBody>
      </p:sp>
      <p:sp>
        <p:nvSpPr>
          <p:cNvPr id="4" name="Текст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Box 2"/>
          <p:cNvSpPr txBox="1">
            <a:spLocks noGrp="1" noChangeArrowheads="1"/>
          </p:cNvSpPr>
          <p:nvPr>
            <p:ph type="sldNum" sz="quarter" idx="10"/>
          </p:nvPr>
        </p:nvSpPr>
        <p:spPr>
          <a:ln/>
        </p:spPr>
        <p:txBody>
          <a:bodyPr/>
          <a:lstStyle>
            <a:lvl1pPr>
              <a:defRPr/>
            </a:lvl1pPr>
          </a:lstStyle>
          <a:p>
            <a:pPr>
              <a:defRPr/>
            </a:pPr>
            <a:fld id="{5BDA621F-4FFB-475D-AA54-3D32C369BA7D}" type="slidenum">
              <a:rPr lang="en-US"/>
              <a:pPr>
                <a:defRPr/>
              </a:pPr>
              <a:t>‹#›</a:t>
            </a:fld>
            <a:endParaRPr lang="en-US"/>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0200"/>
            <a:ext cx="8229600" cy="4525963"/>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Box 2"/>
          <p:cNvSpPr txBox="1">
            <a:spLocks noGrp="1" noChangeArrowheads="1"/>
          </p:cNvSpPr>
          <p:nvPr>
            <p:ph type="sldNum" sz="quarter" idx="10"/>
          </p:nvPr>
        </p:nvSpPr>
        <p:spPr>
          <a:ln/>
        </p:spPr>
        <p:txBody>
          <a:bodyPr/>
          <a:lstStyle>
            <a:lvl1pPr>
              <a:defRPr/>
            </a:lvl1pPr>
          </a:lstStyle>
          <a:p>
            <a:pPr>
              <a:defRPr/>
            </a:pPr>
            <a:fld id="{39C4F09C-35E6-4389-A4F9-6894D700F0DD}" type="slidenum">
              <a:rPr lang="en-US"/>
              <a:pPr>
                <a:defRPr/>
              </a:pPr>
              <a:t>‹#›</a:t>
            </a:fld>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a:prstGeom prst="rect">
            <a:avLst/>
          </a:prstGeo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Box 2"/>
          <p:cNvSpPr txBox="1">
            <a:spLocks noGrp="1" noChangeArrowheads="1"/>
          </p:cNvSpPr>
          <p:nvPr>
            <p:ph type="sldNum" sz="quarter" idx="10"/>
          </p:nvPr>
        </p:nvSpPr>
        <p:spPr>
          <a:ln/>
        </p:spPr>
        <p:txBody>
          <a:bodyPr/>
          <a:lstStyle>
            <a:lvl1pPr>
              <a:defRPr/>
            </a:lvl1pPr>
          </a:lstStyle>
          <a:p>
            <a:pPr>
              <a:defRPr/>
            </a:pPr>
            <a:fld id="{9D5A260F-4E58-45E4-92BB-5487DC517AEC}"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3716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3886200"/>
            <a:ext cx="3124200"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Box 3"/>
          <p:cNvSpPr txBox="1">
            <a:spLocks noGrp="1" noChangeArrowheads="1"/>
          </p:cNvSpPr>
          <p:nvPr>
            <p:ph type="sldNum" sz="quarter" idx="10"/>
          </p:nvPr>
        </p:nvSpPr>
        <p:spPr>
          <a:ln/>
        </p:spPr>
        <p:txBody>
          <a:bodyPr/>
          <a:lstStyle>
            <a:lvl1pPr>
              <a:defRPr/>
            </a:lvl1pPr>
          </a:lstStyle>
          <a:p>
            <a:pPr>
              <a:defRPr/>
            </a:pPr>
            <a:fld id="{7C5955C7-7E0D-4C00-95F8-C300D010D40A}"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Text Box 3"/>
          <p:cNvSpPr txBox="1">
            <a:spLocks noGrp="1" noChangeArrowheads="1"/>
          </p:cNvSpPr>
          <p:nvPr>
            <p:ph type="sldNum" sz="quarter" idx="10"/>
          </p:nvPr>
        </p:nvSpPr>
        <p:spPr>
          <a:ln/>
        </p:spPr>
        <p:txBody>
          <a:bodyPr/>
          <a:lstStyle>
            <a:lvl1pPr>
              <a:defRPr/>
            </a:lvl1pPr>
          </a:lstStyle>
          <a:p>
            <a:pPr>
              <a:defRPr/>
            </a:pPr>
            <a:fld id="{9AC9F174-36BB-4CDC-A62E-FB1557D55E4C}"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Text Box 3"/>
          <p:cNvSpPr txBox="1">
            <a:spLocks noGrp="1" noChangeArrowheads="1"/>
          </p:cNvSpPr>
          <p:nvPr>
            <p:ph type="sldNum" sz="quarter" idx="10"/>
          </p:nvPr>
        </p:nvSpPr>
        <p:spPr>
          <a:ln/>
        </p:spPr>
        <p:txBody>
          <a:bodyPr/>
          <a:lstStyle>
            <a:lvl1pPr>
              <a:defRPr/>
            </a:lvl1pPr>
          </a:lstStyle>
          <a:p>
            <a:pPr>
              <a:defRPr/>
            </a:pPr>
            <a:fld id="{43488A17-DA3B-4FC0-8F57-7FAE723A9481}"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a:defRPr/>
            </a:pPr>
            <a:fld id="{E58B5A36-1090-4A9D-806C-EDB3633ABC6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Box 3"/>
          <p:cNvSpPr txBox="1">
            <a:spLocks noGrp="1" noChangeArrowheads="1"/>
          </p:cNvSpPr>
          <p:nvPr>
            <p:ph type="sldNum" sz="quarter" idx="10"/>
          </p:nvPr>
        </p:nvSpPr>
        <p:spPr>
          <a:ln/>
        </p:spPr>
        <p:txBody>
          <a:bodyPr/>
          <a:lstStyle>
            <a:lvl1pPr>
              <a:defRPr/>
            </a:lvl1pPr>
          </a:lstStyle>
          <a:p>
            <a:pPr>
              <a:defRPr/>
            </a:pPr>
            <a:fld id="{205340A0-D8F1-4364-8EFF-57457D84A713}"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sym typeface="Calibri" charset="0"/>
            </a:endParaRP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Box 3"/>
          <p:cNvSpPr txBox="1">
            <a:spLocks noGrp="1" noChangeArrowheads="1"/>
          </p:cNvSpPr>
          <p:nvPr>
            <p:ph type="sldNum" sz="quarter" idx="10"/>
          </p:nvPr>
        </p:nvSpPr>
        <p:spPr>
          <a:ln/>
        </p:spPr>
        <p:txBody>
          <a:bodyPr/>
          <a:lstStyle>
            <a:lvl1pPr>
              <a:defRPr/>
            </a:lvl1pPr>
          </a:lstStyle>
          <a:p>
            <a:pPr>
              <a:defRPr/>
            </a:pPr>
            <a:fld id="{89556325-D0EF-4393-9C1A-7A1B93B96A69}"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ChangeArrowheads="1"/>
          </p:cNvSpPr>
          <p:nvPr>
            <p:ph type="title"/>
          </p:nvPr>
        </p:nvSpPr>
        <p:spPr bwMode="auto">
          <a:xfrm>
            <a:off x="685800" y="2130425"/>
            <a:ext cx="7772400" cy="1470025"/>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smtClean="0">
                <a:sym typeface="Calibri" charset="0"/>
              </a:rPr>
              <a:t>Click to edit Master title style</a:t>
            </a:r>
          </a:p>
        </p:txBody>
      </p:sp>
      <p:sp>
        <p:nvSpPr>
          <p:cNvPr id="1027" name="Rectangle 2"/>
          <p:cNvSpPr>
            <a:spLocks noChangeArrowheads="1"/>
          </p:cNvSpPr>
          <p:nvPr>
            <p:ph type="body" idx="1"/>
          </p:nvPr>
        </p:nvSpPr>
        <p:spPr bwMode="auto">
          <a:xfrm>
            <a:off x="1371600" y="3886200"/>
            <a:ext cx="6400800" cy="1752600"/>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lvl="0"/>
            <a:r>
              <a:rPr lang="en-US" smtClean="0">
                <a:sym typeface="Calibri" charset="0"/>
              </a:rPr>
              <a:t>Click to edit Master text styles</a:t>
            </a:r>
          </a:p>
          <a:p>
            <a:pPr lvl="1"/>
            <a:r>
              <a:rPr lang="en-US" smtClean="0">
                <a:sym typeface="Calibri" charset="0"/>
              </a:rPr>
              <a:t>Second level</a:t>
            </a:r>
          </a:p>
          <a:p>
            <a:pPr lvl="2"/>
            <a:r>
              <a:rPr lang="en-US" smtClean="0">
                <a:sym typeface="Calibri" charset="0"/>
              </a:rPr>
              <a:t>Third level</a:t>
            </a:r>
          </a:p>
          <a:p>
            <a:pPr lvl="3"/>
            <a:r>
              <a:rPr lang="en-US" smtClean="0">
                <a:sym typeface="Calibri" charset="0"/>
              </a:rPr>
              <a:t>Fourth level</a:t>
            </a:r>
          </a:p>
          <a:p>
            <a:pPr lvl="4"/>
            <a:r>
              <a:rPr lang="en-US" smtClean="0">
                <a:sym typeface="Calibri" charset="0"/>
              </a:rPr>
              <a:t>Fifth level</a:t>
            </a:r>
          </a:p>
        </p:txBody>
      </p:sp>
      <p:sp>
        <p:nvSpPr>
          <p:cNvPr id="2" name="Text Box 3"/>
          <p:cNvSpPr txBox="1">
            <a:spLocks noGrp="1" noChangeArrowheads="1"/>
          </p:cNvSpPr>
          <p:nvPr>
            <p:ph type="sldNum" sz="quarter" idx="4"/>
          </p:nvPr>
        </p:nvSpPr>
        <p:spPr bwMode="auto">
          <a:xfrm>
            <a:off x="8442325" y="6467475"/>
            <a:ext cx="244475" cy="2540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r">
              <a:defRPr sz="1200" smtClean="0">
                <a:solidFill>
                  <a:srgbClr val="878787"/>
                </a:solidFill>
                <a:latin typeface="+mn-lt"/>
                <a:ea typeface="Calibri" charset="0"/>
                <a:cs typeface="Calibri" charset="0"/>
                <a:sym typeface="Calibri" charset="0"/>
              </a:defRPr>
            </a:lvl1pPr>
          </a:lstStyle>
          <a:p>
            <a:pPr>
              <a:defRPr/>
            </a:pPr>
            <a:fld id="{B9EFD0BB-D784-4750-859D-E1A72EF716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ctr" rtl="0" eaLnBrk="0" fontAlgn="base" hangingPunct="0">
        <a:spcBef>
          <a:spcPts val="800"/>
        </a:spcBef>
        <a:spcAft>
          <a:spcPct val="0"/>
        </a:spcAft>
        <a:buChar char="•"/>
        <a:defRPr sz="3200">
          <a:solidFill>
            <a:srgbClr val="878787"/>
          </a:solidFill>
          <a:latin typeface="+mn-lt"/>
          <a:ea typeface="+mn-ea"/>
          <a:cs typeface="+mn-cs"/>
          <a:sym typeface="Calibri" charset="0"/>
        </a:defRPr>
      </a:lvl1pPr>
      <a:lvl2pPr marL="419100" indent="38100" algn="ctr" rtl="0" eaLnBrk="0" fontAlgn="base" hangingPunct="0">
        <a:spcBef>
          <a:spcPts val="700"/>
        </a:spcBef>
        <a:spcAft>
          <a:spcPct val="0"/>
        </a:spcAft>
        <a:buChar char="–"/>
        <a:defRPr sz="2800">
          <a:solidFill>
            <a:srgbClr val="878787"/>
          </a:solidFill>
          <a:latin typeface="+mn-lt"/>
          <a:ea typeface="+mn-ea"/>
          <a:cs typeface="+mn-cs"/>
          <a:sym typeface="Calibri" charset="0"/>
        </a:defRPr>
      </a:lvl2pPr>
      <a:lvl3pPr marL="876300" indent="38100" algn="ctr" rtl="0" eaLnBrk="0" fontAlgn="base" hangingPunct="0">
        <a:spcBef>
          <a:spcPts val="600"/>
        </a:spcBef>
        <a:spcAft>
          <a:spcPct val="0"/>
        </a:spcAft>
        <a:buChar char="•"/>
        <a:defRPr sz="2400">
          <a:solidFill>
            <a:srgbClr val="878787"/>
          </a:solidFill>
          <a:latin typeface="+mn-lt"/>
          <a:ea typeface="+mn-ea"/>
          <a:cs typeface="+mn-cs"/>
          <a:sym typeface="Calibri" charset="0"/>
        </a:defRPr>
      </a:lvl3pPr>
      <a:lvl4pPr marL="1333500" indent="38100" algn="ctr" rtl="0" eaLnBrk="0" fontAlgn="base" hangingPunct="0">
        <a:spcBef>
          <a:spcPts val="500"/>
        </a:spcBef>
        <a:spcAft>
          <a:spcPct val="0"/>
        </a:spcAft>
        <a:buChar char="–"/>
        <a:defRPr sz="2000">
          <a:solidFill>
            <a:srgbClr val="878787"/>
          </a:solidFill>
          <a:latin typeface="+mn-lt"/>
          <a:ea typeface="+mn-ea"/>
          <a:cs typeface="+mn-cs"/>
          <a:sym typeface="Calibri" charset="0"/>
        </a:defRPr>
      </a:lvl4pPr>
      <a:lvl5pPr marL="1790700" indent="38100" algn="ctr" rtl="0" eaLnBrk="0" fontAlgn="base" hangingPunct="0">
        <a:spcBef>
          <a:spcPts val="500"/>
        </a:spcBef>
        <a:spcAft>
          <a:spcPct val="0"/>
        </a:spcAft>
        <a:buChar char="»"/>
        <a:defRPr sz="2000">
          <a:solidFill>
            <a:srgbClr val="878787"/>
          </a:solidFill>
          <a:latin typeface="+mn-lt"/>
          <a:ea typeface="+mn-ea"/>
          <a:cs typeface="+mn-cs"/>
          <a:sym typeface="Calibri" charset="0"/>
        </a:defRPr>
      </a:lvl5pPr>
      <a:lvl6pPr marL="2247900" algn="ctr" rtl="0" fontAlgn="base">
        <a:spcBef>
          <a:spcPts val="500"/>
        </a:spcBef>
        <a:spcAft>
          <a:spcPct val="0"/>
        </a:spcAft>
        <a:defRPr sz="2000">
          <a:solidFill>
            <a:srgbClr val="878787"/>
          </a:solidFill>
          <a:latin typeface="+mn-lt"/>
          <a:ea typeface="+mn-ea"/>
          <a:cs typeface="+mn-cs"/>
          <a:sym typeface="Calibri" charset="0"/>
        </a:defRPr>
      </a:lvl6pPr>
      <a:lvl7pPr marL="2705100" algn="ctr" rtl="0" fontAlgn="base">
        <a:spcBef>
          <a:spcPts val="500"/>
        </a:spcBef>
        <a:spcAft>
          <a:spcPct val="0"/>
        </a:spcAft>
        <a:defRPr sz="2000">
          <a:solidFill>
            <a:srgbClr val="878787"/>
          </a:solidFill>
          <a:latin typeface="+mn-lt"/>
          <a:ea typeface="+mn-ea"/>
          <a:cs typeface="+mn-cs"/>
          <a:sym typeface="Calibri" charset="0"/>
        </a:defRPr>
      </a:lvl7pPr>
      <a:lvl8pPr marL="3162300" algn="ctr" rtl="0" fontAlgn="base">
        <a:spcBef>
          <a:spcPts val="500"/>
        </a:spcBef>
        <a:spcAft>
          <a:spcPct val="0"/>
        </a:spcAft>
        <a:defRPr sz="2000">
          <a:solidFill>
            <a:srgbClr val="878787"/>
          </a:solidFill>
          <a:latin typeface="+mn-lt"/>
          <a:ea typeface="+mn-ea"/>
          <a:cs typeface="+mn-cs"/>
          <a:sym typeface="Calibri" charset="0"/>
        </a:defRPr>
      </a:lvl8pPr>
      <a:lvl9pPr marL="3619500" algn="ctr" rtl="0" fontAlgn="base">
        <a:spcBef>
          <a:spcPts val="500"/>
        </a:spcBef>
        <a:spcAft>
          <a:spcPct val="0"/>
        </a:spcAft>
        <a:defRPr sz="2000">
          <a:solidFill>
            <a:srgbClr val="878787"/>
          </a:solidFill>
          <a:latin typeface="+mn-lt"/>
          <a:ea typeface="+mn-ea"/>
          <a:cs typeface="+mn-cs"/>
          <a:sym typeface="Calibri"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ChangeArrowheads="1"/>
          </p:cNvSpPr>
          <p:nvPr>
            <p:ph type="title"/>
          </p:nvPr>
        </p:nvSpPr>
        <p:spPr bwMode="auto">
          <a:xfrm>
            <a:off x="457200" y="274638"/>
            <a:ext cx="8229600" cy="11430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smtClean="0">
                <a:sym typeface="Calibri" charset="0"/>
              </a:rPr>
              <a:t>Click to edit Master title style</a:t>
            </a:r>
          </a:p>
        </p:txBody>
      </p:sp>
      <p:sp>
        <p:nvSpPr>
          <p:cNvPr id="2051" name="Rectangle 2"/>
          <p:cNvSpPr>
            <a:spLocks noChangeArrowheads="1"/>
          </p:cNvSpPr>
          <p:nvPr>
            <p:ph type="body" idx="1"/>
          </p:nvPr>
        </p:nvSpPr>
        <p:spPr bwMode="auto">
          <a:xfrm>
            <a:off x="457200" y="1598613"/>
            <a:ext cx="8229600" cy="4527550"/>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lvl="0"/>
            <a:r>
              <a:rPr lang="en-US" smtClean="0">
                <a:sym typeface="Calibri" charset="0"/>
              </a:rPr>
              <a:t>Click to edit Master text styles</a:t>
            </a:r>
          </a:p>
          <a:p>
            <a:pPr lvl="1"/>
            <a:r>
              <a:rPr lang="en-US" smtClean="0">
                <a:sym typeface="Calibri" charset="0"/>
              </a:rPr>
              <a:t>Second level</a:t>
            </a:r>
          </a:p>
          <a:p>
            <a:pPr lvl="2"/>
            <a:r>
              <a:rPr lang="en-US" smtClean="0">
                <a:sym typeface="Calibri" charset="0"/>
              </a:rPr>
              <a:t>Third level</a:t>
            </a:r>
          </a:p>
          <a:p>
            <a:pPr lvl="3"/>
            <a:r>
              <a:rPr lang="en-US" smtClean="0">
                <a:sym typeface="Calibri" charset="0"/>
              </a:rPr>
              <a:t>Fourth level</a:t>
            </a:r>
          </a:p>
          <a:p>
            <a:pPr lvl="4"/>
            <a:r>
              <a:rPr lang="en-US" smtClean="0">
                <a:sym typeface="Calibri" charset="0"/>
              </a:rPr>
              <a:t>Fifth level</a:t>
            </a:r>
          </a:p>
        </p:txBody>
      </p:sp>
      <p:sp>
        <p:nvSpPr>
          <p:cNvPr id="2" name="Text Box 3"/>
          <p:cNvSpPr txBox="1">
            <a:spLocks noGrp="1" noChangeArrowheads="1"/>
          </p:cNvSpPr>
          <p:nvPr>
            <p:ph type="sldNum" sz="quarter" idx="4"/>
          </p:nvPr>
        </p:nvSpPr>
        <p:spPr bwMode="auto">
          <a:xfrm>
            <a:off x="8442325" y="6467475"/>
            <a:ext cx="244475" cy="2540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r">
              <a:defRPr sz="1200" smtClean="0">
                <a:solidFill>
                  <a:srgbClr val="878787"/>
                </a:solidFill>
                <a:latin typeface="+mn-lt"/>
                <a:ea typeface="Calibri" charset="0"/>
                <a:cs typeface="Calibri" charset="0"/>
                <a:sym typeface="Calibri" charset="0"/>
              </a:defRPr>
            </a:lvl1pPr>
          </a:lstStyle>
          <a:p>
            <a:pPr>
              <a:defRPr/>
            </a:pPr>
            <a:fld id="{3D4D54B4-1EAF-4352-90F9-DFF2F314BD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Calibri" charset="0"/>
        </a:defRPr>
      </a:lvl1pPr>
      <a:lvl2pPr marL="704850" indent="-285750"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Calibri" charset="0"/>
        </a:defRPr>
      </a:lvl2pPr>
      <a:lvl3pPr marL="1104900" indent="-228600"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Calibri" charset="0"/>
        </a:defRPr>
      </a:lvl3pPr>
      <a:lvl4pPr marL="15621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4pPr>
      <a:lvl5pPr marL="20193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5pPr>
      <a:lvl6pPr marL="24765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6pPr>
      <a:lvl7pPr marL="29337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7pPr>
      <a:lvl8pPr marL="33909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8pPr>
      <a:lvl9pPr marL="38481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ChangeArrowheads="1"/>
          </p:cNvSpPr>
          <p:nvPr>
            <p:ph type="title"/>
          </p:nvPr>
        </p:nvSpPr>
        <p:spPr bwMode="auto">
          <a:xfrm>
            <a:off x="457200" y="274638"/>
            <a:ext cx="8229600" cy="11430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smtClean="0">
                <a:sym typeface="Calibri" charset="0"/>
              </a:rPr>
              <a:t>Click to edit Master title style</a:t>
            </a:r>
          </a:p>
        </p:txBody>
      </p:sp>
      <p:sp>
        <p:nvSpPr>
          <p:cNvPr id="2" name="Text Box 2"/>
          <p:cNvSpPr txBox="1">
            <a:spLocks noGrp="1" noChangeArrowheads="1"/>
          </p:cNvSpPr>
          <p:nvPr>
            <p:ph type="sldNum" sz="quarter" idx="4"/>
          </p:nvPr>
        </p:nvSpPr>
        <p:spPr bwMode="auto">
          <a:xfrm>
            <a:off x="8442325" y="6467475"/>
            <a:ext cx="244475" cy="2540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r">
              <a:defRPr sz="1200" smtClean="0">
                <a:solidFill>
                  <a:srgbClr val="878787"/>
                </a:solidFill>
                <a:latin typeface="+mn-lt"/>
                <a:ea typeface="Calibri" charset="0"/>
                <a:cs typeface="Calibri" charset="0"/>
                <a:sym typeface="Calibri" charset="0"/>
              </a:defRPr>
            </a:lvl1pPr>
          </a:lstStyle>
          <a:p>
            <a:pPr>
              <a:defRPr/>
            </a:pPr>
            <a:fld id="{9A48981B-BA51-4ED8-9C6E-72195FFB8C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charset="0"/>
        </a:defRPr>
      </a:lvl1pPr>
      <a:lvl2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2pPr>
      <a:lvl3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3pPr>
      <a:lvl4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4pPr>
      <a:lvl5pPr algn="ctr" rtl="0" eaLnBrk="0" fontAlgn="base" hangingPunct="0">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5pPr>
      <a:lvl6pPr marL="4572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6pPr>
      <a:lvl7pPr marL="9144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7pPr>
      <a:lvl8pPr marL="13716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8pPr>
      <a:lvl9pPr marL="1828800" algn="ctr" rtl="0" fontAlgn="base">
        <a:spcBef>
          <a:spcPct val="0"/>
        </a:spcBef>
        <a:spcAft>
          <a:spcPct val="0"/>
        </a:spcAft>
        <a:defRPr sz="4400">
          <a:solidFill>
            <a:schemeClr val="tx1"/>
          </a:solidFill>
          <a:latin typeface="Calibri" charset="0"/>
          <a:ea typeface="ヒラギノ角ゴ ProN W3" charset="0"/>
          <a:cs typeface="ヒラギノ角ゴ ProN W3" charset="0"/>
          <a:sym typeface="Calibri" charset="0"/>
        </a:defRPr>
      </a:lvl9pPr>
    </p:titleStyle>
    <p:bodyStyle>
      <a:lvl1pPr marL="342900" indent="-342900" algn="l" rtl="0" eaLnBrk="0" fontAlgn="base" hangingPunct="0">
        <a:spcBef>
          <a:spcPts val="800"/>
        </a:spcBef>
        <a:spcAft>
          <a:spcPct val="0"/>
        </a:spcAft>
        <a:buClr>
          <a:srgbClr val="000000"/>
        </a:buClr>
        <a:buSzPct val="100000"/>
        <a:buFont typeface="Arial" charset="0"/>
        <a:buChar char="•"/>
        <a:defRPr sz="3200">
          <a:solidFill>
            <a:schemeClr val="tx1"/>
          </a:solidFill>
          <a:latin typeface="+mn-lt"/>
          <a:ea typeface="+mn-ea"/>
          <a:cs typeface="+mn-cs"/>
          <a:sym typeface="Calibri" charset="0"/>
        </a:defRPr>
      </a:lvl1pPr>
      <a:lvl2pPr marL="742950" indent="-285750" algn="l" rtl="0" eaLnBrk="0" fontAlgn="base" hangingPunct="0">
        <a:spcBef>
          <a:spcPts val="700"/>
        </a:spcBef>
        <a:spcAft>
          <a:spcPct val="0"/>
        </a:spcAft>
        <a:buClr>
          <a:srgbClr val="000000"/>
        </a:buClr>
        <a:buSzPct val="100000"/>
        <a:buFont typeface="Arial" charset="0"/>
        <a:buChar char="–"/>
        <a:defRPr sz="2800">
          <a:solidFill>
            <a:schemeClr val="tx1"/>
          </a:solidFill>
          <a:latin typeface="+mn-lt"/>
          <a:ea typeface="+mn-ea"/>
          <a:cs typeface="+mn-cs"/>
          <a:sym typeface="Calibri" charset="0"/>
        </a:defRPr>
      </a:lvl2pPr>
      <a:lvl3pPr marL="1143000" indent="-228600" algn="l" rtl="0" eaLnBrk="0" fontAlgn="base" hangingPunct="0">
        <a:spcBef>
          <a:spcPts val="600"/>
        </a:spcBef>
        <a:spcAft>
          <a:spcPct val="0"/>
        </a:spcAft>
        <a:buClr>
          <a:srgbClr val="000000"/>
        </a:buClr>
        <a:buSzPct val="100000"/>
        <a:buFont typeface="Arial" charset="0"/>
        <a:buChar char="•"/>
        <a:defRPr sz="2400">
          <a:solidFill>
            <a:schemeClr val="tx1"/>
          </a:solidFill>
          <a:latin typeface="+mn-lt"/>
          <a:ea typeface="+mn-ea"/>
          <a:cs typeface="+mn-cs"/>
          <a:sym typeface="Calibri" charset="0"/>
        </a:defRPr>
      </a:lvl3pPr>
      <a:lvl4pPr marL="16002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4pPr>
      <a:lvl5pPr marL="2057400" indent="-228600" algn="l" rtl="0" eaLnBrk="0" fontAlgn="base" hangingPunct="0">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5pPr>
      <a:lvl6pPr marL="25146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6pPr>
      <a:lvl7pPr marL="29718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7pPr>
      <a:lvl8pPr marL="34290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8pPr>
      <a:lvl9pPr marL="3886200" indent="-228600" algn="l" rtl="0" fontAlgn="base">
        <a:spcBef>
          <a:spcPts val="500"/>
        </a:spcBef>
        <a:spcAft>
          <a:spcPct val="0"/>
        </a:spcAft>
        <a:buClr>
          <a:srgbClr val="000000"/>
        </a:buClr>
        <a:buSzPct val="100000"/>
        <a:buFont typeface="Arial" charset="0"/>
        <a:buChar char="»"/>
        <a:defRPr sz="2000">
          <a:solidFill>
            <a:schemeClr val="tx1"/>
          </a:solidFill>
          <a:latin typeface="+mn-lt"/>
          <a:ea typeface="+mn-ea"/>
          <a:cs typeface="+mn-cs"/>
          <a:sym typeface="Calibri"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ph type="title"/>
          </p:nvPr>
        </p:nvSpPr>
        <p:spPr>
          <a:xfrm>
            <a:off x="855663" y="2427288"/>
            <a:ext cx="7772400" cy="1470025"/>
          </a:xfrm>
        </p:spPr>
        <p:txBody>
          <a:bodyPr/>
          <a:lstStyle/>
          <a:p>
            <a:pPr eaLnBrk="1" hangingPunct="1"/>
            <a:r>
              <a:rPr lang="en-US" sz="3600" smtClean="0"/>
              <a:t>Recognition and enforcement of foreign judgments in the Russian Federation</a:t>
            </a:r>
          </a:p>
        </p:txBody>
      </p:sp>
      <p:sp>
        <p:nvSpPr>
          <p:cNvPr id="4099" name="Rectangle 2"/>
          <p:cNvSpPr>
            <a:spLocks noChangeArrowheads="1"/>
          </p:cNvSpPr>
          <p:nvPr>
            <p:ph type="body" idx="1"/>
          </p:nvPr>
        </p:nvSpPr>
        <p:spPr>
          <a:xfrm>
            <a:off x="3070225" y="4500563"/>
            <a:ext cx="5930900" cy="471487"/>
          </a:xfrm>
        </p:spPr>
        <p:txBody>
          <a:bodyPr/>
          <a:lstStyle/>
          <a:p>
            <a:pPr marL="0" indent="0" eaLnBrk="1" hangingPunct="1">
              <a:spcBef>
                <a:spcPct val="0"/>
              </a:spcBef>
              <a:buFontTx/>
              <a:buNone/>
            </a:pPr>
            <a:r>
              <a:rPr lang="en-US" sz="2400" smtClean="0">
                <a:solidFill>
                  <a:srgbClr val="595959"/>
                </a:solidFill>
              </a:rPr>
              <a:t>Khristofor Ivanyan, Partner</a:t>
            </a:r>
          </a:p>
        </p:txBody>
      </p:sp>
      <p:pic>
        <p:nvPicPr>
          <p:cNvPr id="4100" name="Picture 3"/>
          <p:cNvPicPr>
            <a:picLocks noChangeAspect="1" noChangeArrowheads="1"/>
          </p:cNvPicPr>
          <p:nvPr/>
        </p:nvPicPr>
        <p:blipFill>
          <a:blip r:embed="rId2" cstate="print"/>
          <a:srcRect/>
          <a:stretch>
            <a:fillRect/>
          </a:stretch>
        </p:blipFill>
        <p:spPr bwMode="auto">
          <a:xfrm>
            <a:off x="498475" y="355600"/>
            <a:ext cx="4073525" cy="11080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1"/>
          <p:cNvSpPr>
            <a:spLocks noChangeArrowheads="1"/>
          </p:cNvSpPr>
          <p:nvPr>
            <p:ph type="title"/>
          </p:nvPr>
        </p:nvSpPr>
        <p:spPr/>
        <p:txBody>
          <a:bodyPr/>
          <a:lstStyle/>
          <a:p>
            <a:pPr eaLnBrk="1" hangingPunct="1"/>
            <a:r>
              <a:rPr lang="en-US" smtClean="0">
                <a:solidFill>
                  <a:srgbClr val="7F7F7F"/>
                </a:solidFill>
              </a:rPr>
              <a:t>Step-by-step plan</a:t>
            </a:r>
          </a:p>
        </p:txBody>
      </p:sp>
      <p:sp>
        <p:nvSpPr>
          <p:cNvPr id="5122" name="Rectangle 2"/>
          <p:cNvSpPr>
            <a:spLocks noChangeArrowheads="1"/>
          </p:cNvSpPr>
          <p:nvPr>
            <p:ph type="body" idx="1"/>
          </p:nvPr>
        </p:nvSpPr>
        <p:spPr/>
        <p:txBody>
          <a:bodyPr/>
          <a:lstStyle/>
          <a:p>
            <a:pPr marL="304800" indent="-304800" eaLnBrk="1" hangingPunct="1">
              <a:spcBef>
                <a:spcPct val="0"/>
              </a:spcBef>
            </a:pPr>
            <a:r>
              <a:rPr lang="en-US" sz="2800" smtClean="0">
                <a:ea typeface="Calibri Bold" charset="0"/>
                <a:cs typeface="Calibri Bold" charset="0"/>
                <a:sym typeface="Calibri Bold" charset="0"/>
              </a:rPr>
              <a:t>Step 1 – Overview of enforcement procedure in Russia</a:t>
            </a:r>
            <a:endParaRPr lang="en-US" sz="2800" smtClean="0">
              <a:ea typeface="ヒラギノ角ゴ ProN W6" charset="0"/>
              <a:cs typeface="ヒラギノ角ゴ ProN W6" charset="0"/>
              <a:sym typeface="Calibri Bold" charset="0"/>
            </a:endParaRPr>
          </a:p>
          <a:p>
            <a:pPr marL="304800" indent="-304800" eaLnBrk="1" hangingPunct="1">
              <a:spcBef>
                <a:spcPts val="1200"/>
              </a:spcBef>
            </a:pPr>
            <a:r>
              <a:rPr lang="en-US" sz="2800" smtClean="0"/>
              <a:t>Step 2 – Identifying applicable rules</a:t>
            </a:r>
          </a:p>
          <a:p>
            <a:pPr marL="304800" indent="-304800" eaLnBrk="1" hangingPunct="1">
              <a:spcBef>
                <a:spcPts val="1200"/>
              </a:spcBef>
            </a:pPr>
            <a:r>
              <a:rPr lang="en-US" sz="2800" smtClean="0"/>
              <a:t>Step 3 – General requirements for recognition and enforcement</a:t>
            </a:r>
          </a:p>
          <a:p>
            <a:pPr marL="304800" indent="-304800" eaLnBrk="1" hangingPunct="1">
              <a:spcBef>
                <a:spcPts val="1200"/>
              </a:spcBef>
              <a:spcAft>
                <a:spcPts val="2400"/>
              </a:spcAft>
            </a:pPr>
            <a:r>
              <a:rPr lang="en-US" sz="2800" smtClean="0"/>
              <a:t>Step 4 – Possible objections against recognition</a:t>
            </a:r>
          </a:p>
          <a:p>
            <a:pPr marL="304800" indent="-304800" eaLnBrk="1" hangingPunct="1">
              <a:spcBef>
                <a:spcPts val="1200"/>
              </a:spcBef>
            </a:pPr>
            <a:r>
              <a:rPr lang="en-US" sz="2800" smtClean="0"/>
              <a:t>Step 5 – Procedural issues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232384" presetClass="entr" presetSubtype="53000064" fill="hold" grpId="0" nodeType="clickEffect">
                                  <p:stCondLst>
                                    <p:cond delay="0"/>
                                  </p:stCondLst>
                                  <p:childTnLst>
                                    <p:set>
                                      <p:cBhvr>
                                        <p:cTn id="6" dur="1" fill="hold">
                                          <p:stCondLst>
                                            <p:cond delay="499"/>
                                          </p:stCondLst>
                                        </p:cTn>
                                        <p:tgtEl>
                                          <p:spTgt spid="5122">
                                            <p:txEl>
                                              <p:pRg st="0" end="0"/>
                                            </p:txEl>
                                          </p:spTgt>
                                        </p:tgtEl>
                                        <p:attrNameLst>
                                          <p:attrName>style.visibility</p:attrName>
                                        </p:attrNameLst>
                                      </p:cBhvr>
                                      <p:to>
                                        <p:strVal val="visible"/>
                                      </p:to>
                                    </p:set>
                                  </p:childTnLst>
                                </p:cTn>
                              </p:par>
                              <p:par>
                                <p:cTn id="7" presetID="53232384" presetClass="entr" presetSubtype="53000064" fill="hold" grpId="0" nodeType="withEffect">
                                  <p:stCondLst>
                                    <p:cond delay="0"/>
                                  </p:stCondLst>
                                  <p:childTnLst>
                                    <p:set>
                                      <p:cBhvr>
                                        <p:cTn id="8" dur="1" fill="hold">
                                          <p:stCondLst>
                                            <p:cond delay="499"/>
                                          </p:stCondLst>
                                        </p:cTn>
                                        <p:tgtEl>
                                          <p:spTgt spid="5122">
                                            <p:txEl>
                                              <p:pRg st="1" end="1"/>
                                            </p:txEl>
                                          </p:spTgt>
                                        </p:tgtEl>
                                        <p:attrNameLst>
                                          <p:attrName>style.visibility</p:attrName>
                                        </p:attrNameLst>
                                      </p:cBhvr>
                                      <p:to>
                                        <p:strVal val="visible"/>
                                      </p:to>
                                    </p:set>
                                  </p:childTnLst>
                                </p:cTn>
                              </p:par>
                              <p:par>
                                <p:cTn id="9" presetID="53232384" presetClass="entr" presetSubtype="53000064" fill="hold" grpId="0" nodeType="withEffect">
                                  <p:stCondLst>
                                    <p:cond delay="0"/>
                                  </p:stCondLst>
                                  <p:childTnLst>
                                    <p:set>
                                      <p:cBhvr>
                                        <p:cTn id="10" dur="1" fill="hold">
                                          <p:stCondLst>
                                            <p:cond delay="499"/>
                                          </p:stCondLst>
                                        </p:cTn>
                                        <p:tgtEl>
                                          <p:spTgt spid="5122">
                                            <p:txEl>
                                              <p:pRg st="2" end="2"/>
                                            </p:txEl>
                                          </p:spTgt>
                                        </p:tgtEl>
                                        <p:attrNameLst>
                                          <p:attrName>style.visibility</p:attrName>
                                        </p:attrNameLst>
                                      </p:cBhvr>
                                      <p:to>
                                        <p:strVal val="visible"/>
                                      </p:to>
                                    </p:set>
                                  </p:childTnLst>
                                </p:cTn>
                              </p:par>
                              <p:par>
                                <p:cTn id="11" presetID="53232384" presetClass="entr" presetSubtype="53000064" fill="hold" grpId="0" nodeType="withEffect">
                                  <p:stCondLst>
                                    <p:cond delay="0"/>
                                  </p:stCondLst>
                                  <p:childTnLst>
                                    <p:set>
                                      <p:cBhvr>
                                        <p:cTn id="12" dur="1" fill="hold">
                                          <p:stCondLst>
                                            <p:cond delay="499"/>
                                          </p:stCondLst>
                                        </p:cTn>
                                        <p:tgtEl>
                                          <p:spTgt spid="5122">
                                            <p:txEl>
                                              <p:pRg st="3" end="3"/>
                                            </p:txEl>
                                          </p:spTgt>
                                        </p:tgtEl>
                                        <p:attrNameLst>
                                          <p:attrName>style.visibility</p:attrName>
                                        </p:attrNameLst>
                                      </p:cBhvr>
                                      <p:to>
                                        <p:strVal val="visible"/>
                                      </p:to>
                                    </p:set>
                                  </p:childTnLst>
                                </p:cTn>
                              </p:par>
                              <p:par>
                                <p:cTn id="13" presetID="53232384" presetClass="entr" presetSubtype="53000064" fill="hold" grpId="0" nodeType="withEffect">
                                  <p:stCondLst>
                                    <p:cond delay="0"/>
                                  </p:stCondLst>
                                  <p:childTnLst>
                                    <p:set>
                                      <p:cBhvr>
                                        <p:cTn id="14" dur="1" fill="hold">
                                          <p:stCondLst>
                                            <p:cond delay="499"/>
                                          </p:stCondLst>
                                        </p:cTn>
                                        <p:tgtEl>
                                          <p:spTgt spid="51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childTnLst>
                                    <p:set>
                                      <p:cBhvr override="childStyle">
                                        <p:cTn id="18" dur="indefinite"/>
                                        <p:tgtEl>
                                          <p:spTgt spid="5122">
                                            <p:txEl>
                                              <p:pRg st="3" end="3"/>
                                            </p:txEl>
                                          </p:spTgt>
                                        </p:tgtEl>
                                        <p:attrNameLst>
                                          <p:attrName>style.fontStyle</p:attrName>
                                        </p:attrNameLst>
                                      </p:cBhvr>
                                      <p:to>
                                        <p:strVal val="normal"/>
                                      </p:to>
                                    </p:set>
                                    <p:set>
                                      <p:cBhvr override="childStyle">
                                        <p:cTn id="19" dur="indefinite"/>
                                        <p:tgtEl>
                                          <p:spTgt spid="5122">
                                            <p:txEl>
                                              <p:pRg st="3" end="3"/>
                                            </p:txEl>
                                          </p:spTgt>
                                        </p:tgtEl>
                                        <p:attrNameLst>
                                          <p:attrName>style.fontWeight</p:attrName>
                                        </p:attrNameLst>
                                      </p:cBhvr>
                                      <p:to>
                                        <p:strVal val="bold"/>
                                      </p:to>
                                    </p:set>
                                    <p:set>
                                      <p:cBhvr override="childStyle">
                                        <p:cTn id="20" dur="indefinite"/>
                                        <p:tgtEl>
                                          <p:spTgt spid="5122">
                                            <p:txEl>
                                              <p:pRg st="3" end="3"/>
                                            </p:txEl>
                                          </p:spTgt>
                                        </p:tgtEl>
                                        <p:attrNameLst>
                                          <p:attrName>style.textDecorationUnderline</p:attrName>
                                        </p:attrNameLst>
                                      </p:cBhvr>
                                      <p:to>
                                        <p:strVal val="false"/>
                                      </p:to>
                                    </p:set>
                                  </p:childTnLst>
                                </p:cTn>
                              </p:par>
                              <p:par>
                                <p:cTn id="21" presetID="4" presetClass="emph" presetSubtype="2" fill="hold" nodeType="withEffect">
                                  <p:stCondLst>
                                    <p:cond delay="0"/>
                                  </p:stCondLst>
                                  <p:childTnLst>
                                    <p:anim to="1.2" calcmode="lin" valueType="num">
                                      <p:cBhvr override="childStyle">
                                        <p:cTn id="22" dur="500" fill="hold"/>
                                        <p:tgtEl>
                                          <p:spTgt spid="5122">
                                            <p:txEl>
                                              <p:pRg st="3" end="3"/>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ph type="title"/>
          </p:nvPr>
        </p:nvSpPr>
        <p:spPr>
          <a:xfrm>
            <a:off x="427038" y="141288"/>
            <a:ext cx="8229600" cy="1143000"/>
          </a:xfrm>
        </p:spPr>
        <p:txBody>
          <a:bodyPr/>
          <a:lstStyle/>
          <a:p>
            <a:pPr eaLnBrk="1" hangingPunct="1"/>
            <a:r>
              <a:rPr lang="en-US" sz="3900" smtClean="0">
                <a:solidFill>
                  <a:srgbClr val="7F7F7F"/>
                </a:solidFill>
              </a:rPr>
              <a:t>Possible objections against recognition</a:t>
            </a:r>
          </a:p>
        </p:txBody>
      </p:sp>
      <p:sp>
        <p:nvSpPr>
          <p:cNvPr id="2" name="Rectangle 2"/>
          <p:cNvSpPr>
            <a:spLocks/>
          </p:cNvSpPr>
          <p:nvPr/>
        </p:nvSpPr>
        <p:spPr bwMode="auto">
          <a:xfrm>
            <a:off x="712788" y="1284288"/>
            <a:ext cx="7797800" cy="53848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Article 244(1) of the RF CAP provides for a limitative list of grounds for the refusal to recognize a foreign court judgment (the Article 412(1) of the RF CCP provides for very similar grounds for non-recognition). Those grounds are:</a:t>
            </a:r>
          </a:p>
          <a:p>
            <a:pPr algn="l">
              <a:buFont typeface="Arial" charset="0"/>
              <a:buChar char="•"/>
            </a:pPr>
            <a:r>
              <a:rPr lang="en-US" sz="1800">
                <a:solidFill>
                  <a:schemeClr val="tx1"/>
                </a:solidFill>
                <a:latin typeface="Calibri" charset="0"/>
                <a:ea typeface="Calibri" charset="0"/>
                <a:cs typeface="Calibri" charset="0"/>
                <a:sym typeface="Calibri" charset="0"/>
              </a:rPr>
              <a:t> The foreign court decision did not gain legal effect yet;</a:t>
            </a:r>
          </a:p>
          <a:p>
            <a:pPr algn="l">
              <a:buFontTx/>
              <a:buChar char="•"/>
            </a:pPr>
            <a:r>
              <a:rPr lang="en-US" sz="1800">
                <a:solidFill>
                  <a:schemeClr val="tx1"/>
                </a:solidFill>
                <a:latin typeface="Calibri" charset="0"/>
                <a:ea typeface="Calibri" charset="0"/>
                <a:cs typeface="Calibri" charset="0"/>
                <a:sym typeface="Calibri" charset="0"/>
              </a:rPr>
              <a:t>The party against which the decision was taken was not properly informed of the date and place of the court session;</a:t>
            </a:r>
          </a:p>
          <a:p>
            <a:pPr algn="l">
              <a:buFontTx/>
              <a:buChar char="•"/>
            </a:pPr>
            <a:r>
              <a:rPr lang="en-US" sz="1800">
                <a:solidFill>
                  <a:schemeClr val="tx1"/>
                </a:solidFill>
                <a:latin typeface="Calibri" charset="0"/>
                <a:ea typeface="Calibri" charset="0"/>
                <a:cs typeface="Calibri" charset="0"/>
                <a:sym typeface="Calibri" charset="0"/>
              </a:rPr>
              <a:t>The dispute is subject to the exclusive jurisdiction of the Russian Federation on the basis of an international treaty or a federal law;</a:t>
            </a:r>
          </a:p>
          <a:p>
            <a:pPr algn="l">
              <a:buFontTx/>
              <a:buChar char="•"/>
            </a:pPr>
            <a:r>
              <a:rPr lang="en-US" sz="1800">
                <a:solidFill>
                  <a:schemeClr val="tx1"/>
                </a:solidFill>
                <a:latin typeface="Calibri" charset="0"/>
                <a:ea typeface="Calibri" charset="0"/>
                <a:cs typeface="Calibri" charset="0"/>
                <a:sym typeface="Calibri" charset="0"/>
              </a:rPr>
              <a:t>There is a decision of a Russian court that entered into legal force with regard to the dispute between the same parties, on the same subject and on the same grounds;</a:t>
            </a:r>
          </a:p>
          <a:p>
            <a:pPr algn="l">
              <a:buFontTx/>
              <a:buChar char="•"/>
            </a:pPr>
            <a:r>
              <a:rPr lang="en-US" sz="1800">
                <a:solidFill>
                  <a:schemeClr val="tx1"/>
                </a:solidFill>
                <a:latin typeface="Calibri" charset="0"/>
                <a:ea typeface="Calibri" charset="0"/>
                <a:cs typeface="Calibri" charset="0"/>
                <a:sym typeface="Calibri" charset="0"/>
              </a:rPr>
              <a:t>There is a case pending before a Russian court with regard to the dispute between the same parties, on the same subject and on the same grounds, the proceedings of which were already commenced prior to the commencement of the proceedings in the foreign country;</a:t>
            </a:r>
          </a:p>
          <a:p>
            <a:pPr algn="l">
              <a:buFontTx/>
              <a:buChar char="•"/>
            </a:pPr>
            <a:r>
              <a:rPr lang="en-US" sz="1800">
                <a:solidFill>
                  <a:schemeClr val="tx1"/>
                </a:solidFill>
                <a:latin typeface="Calibri" charset="0"/>
                <a:ea typeface="Calibri" charset="0"/>
                <a:cs typeface="Calibri" charset="0"/>
                <a:sym typeface="Calibri" charset="0"/>
              </a:rPr>
              <a:t>The enforcement of the foreign court decision is already time barred and not reactivated by the arbitration court;</a:t>
            </a:r>
          </a:p>
          <a:p>
            <a:pPr algn="l">
              <a:buFontTx/>
              <a:buChar char="•"/>
            </a:pPr>
            <a:r>
              <a:rPr lang="en-US" sz="1800">
                <a:solidFill>
                  <a:schemeClr val="tx1"/>
                </a:solidFill>
                <a:latin typeface="Calibri" charset="0"/>
                <a:ea typeface="Calibri" charset="0"/>
                <a:cs typeface="Calibri" charset="0"/>
                <a:sym typeface="Calibri" charset="0"/>
              </a:rPr>
              <a:t>Enforcement of the foreign court decision would contradict Russian public policy.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ChangeArrowheads="1"/>
          </p:cNvSpPr>
          <p:nvPr>
            <p:ph type="title"/>
          </p:nvPr>
        </p:nvSpPr>
        <p:spPr/>
        <p:txBody>
          <a:bodyPr/>
          <a:lstStyle/>
          <a:p>
            <a:pPr eaLnBrk="1" hangingPunct="1"/>
            <a:r>
              <a:rPr lang="en-US" sz="3900" smtClean="0">
                <a:solidFill>
                  <a:srgbClr val="7F7F7F"/>
                </a:solidFill>
              </a:rPr>
              <a:t>Possible objections against recognition: exclusive jurisdiction</a:t>
            </a:r>
          </a:p>
        </p:txBody>
      </p:sp>
      <p:sp>
        <p:nvSpPr>
          <p:cNvPr id="2" name="Rectangle 2"/>
          <p:cNvSpPr>
            <a:spLocks/>
          </p:cNvSpPr>
          <p:nvPr/>
        </p:nvSpPr>
        <p:spPr bwMode="auto">
          <a:xfrm>
            <a:off x="855663" y="1501775"/>
            <a:ext cx="7302500" cy="51054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Two instances of exclusive jurisdiction of Russian arbitration courts merit further examination here. Both are provided for in article 248(1) of the Code of Arbitration Procedure of the Russian Federation.</a:t>
            </a:r>
          </a:p>
          <a:p>
            <a:pPr algn="l"/>
            <a:endParaRPr lang="en-US" sz="1800">
              <a:solidFill>
                <a:schemeClr val="tx1"/>
              </a:solidFill>
              <a:latin typeface="Calibri" charset="0"/>
              <a:ea typeface="Calibri" charset="0"/>
              <a:cs typeface="Calibri" charset="0"/>
              <a:sym typeface="Calibri" charset="0"/>
            </a:endParaRPr>
          </a:p>
          <a:p>
            <a:pPr algn="l"/>
            <a:r>
              <a:rPr lang="en-US" sz="1800">
                <a:solidFill>
                  <a:schemeClr val="tx1"/>
                </a:solidFill>
                <a:latin typeface="Calibri" charset="0"/>
                <a:ea typeface="Calibri" charset="0"/>
                <a:cs typeface="Calibri" charset="0"/>
                <a:sym typeface="Calibri" charset="0"/>
              </a:rPr>
              <a:t>(1)</a:t>
            </a:r>
          </a:p>
          <a:p>
            <a:pPr algn="l"/>
            <a:endParaRPr lang="en-US" sz="1800">
              <a:solidFill>
                <a:schemeClr val="tx1"/>
              </a:solidFill>
              <a:latin typeface="Calibri" charset="0"/>
              <a:ea typeface="Calibri" charset="0"/>
              <a:cs typeface="Calibri" charset="0"/>
              <a:sym typeface="Calibri" charset="0"/>
            </a:endParaRPr>
          </a:p>
          <a:p>
            <a:pPr algn="l"/>
            <a:r>
              <a:rPr lang="en-US" sz="1800">
                <a:solidFill>
                  <a:schemeClr val="tx1"/>
                </a:solidFill>
                <a:latin typeface="Calibri" charset="0"/>
                <a:ea typeface="Calibri" charset="0"/>
                <a:cs typeface="Calibri" charset="0"/>
                <a:sym typeface="Calibri" charset="0"/>
              </a:rPr>
              <a:t>Subparagraph 1 of the mentioned article: the Russian courts are exclusively competent to adjudicate on </a:t>
            </a:r>
            <a:r>
              <a:rPr lang="en-US" sz="1800">
                <a:solidFill>
                  <a:schemeClr val="tx1"/>
                </a:solidFill>
                <a:latin typeface="Calibri Bold" charset="0"/>
                <a:ea typeface="Calibri Bold" charset="0"/>
                <a:cs typeface="Calibri Bold" charset="0"/>
                <a:sym typeface="Calibri Bold" charset="0"/>
              </a:rPr>
              <a:t>the disputes concerning the state property of the Russian Federation</a:t>
            </a:r>
            <a:r>
              <a:rPr lang="en-US" sz="1800">
                <a:solidFill>
                  <a:schemeClr val="tx1"/>
                </a:solidFill>
                <a:latin typeface="Calibri" charset="0"/>
                <a:ea typeface="Calibri" charset="0"/>
                <a:cs typeface="Calibri" charset="0"/>
                <a:sym typeface="Calibri" charset="0"/>
              </a:rPr>
              <a:t>.</a:t>
            </a:r>
          </a:p>
          <a:p>
            <a:pPr algn="l"/>
            <a:r>
              <a:rPr lang="en-US" sz="1800">
                <a:solidFill>
                  <a:schemeClr val="tx1"/>
                </a:solidFill>
                <a:latin typeface="Calibri" charset="0"/>
                <a:ea typeface="Calibri" charset="0"/>
                <a:cs typeface="Calibri" charset="0"/>
                <a:sym typeface="Calibri" charset="0"/>
              </a:rPr>
              <a:t>Some of the legal entities which belong to the state (acting on their own behalf and sometimes active internationally), namely the state unitary enterprises and the state establishments are not legal owners of their property – rather the Russian Federation is (article 113(2) and 120(1) of the Civil Code of the Russian Federation (Part I, Federal Law dated 30.11.1994 No 51-FZ)).</a:t>
            </a:r>
          </a:p>
          <a:p>
            <a:pPr algn="l"/>
            <a:endParaRPr lang="en-US" sz="1800">
              <a:solidFill>
                <a:schemeClr val="tx1"/>
              </a:solidFill>
              <a:latin typeface="Calibri" charset="0"/>
              <a:ea typeface="Calibri" charset="0"/>
              <a:cs typeface="Calibri" charset="0"/>
              <a:sym typeface="Calibri" charset="0"/>
            </a:endParaRPr>
          </a:p>
          <a:p>
            <a:pPr algn="l"/>
            <a:r>
              <a:rPr lang="en-US" sz="1800">
                <a:solidFill>
                  <a:schemeClr val="tx1"/>
                </a:solidFill>
                <a:latin typeface="Calibri" charset="0"/>
                <a:ea typeface="Calibri" charset="0"/>
                <a:cs typeface="Calibri" charset="0"/>
                <a:sym typeface="Calibri" charset="0"/>
              </a:rPr>
              <a:t>Thus it may be suggested that a broad range of transactions involving such entities cannot be subject to adjudication by a foreign court.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ph type="title"/>
          </p:nvPr>
        </p:nvSpPr>
        <p:spPr/>
        <p:txBody>
          <a:bodyPr/>
          <a:lstStyle/>
          <a:p>
            <a:pPr eaLnBrk="1" hangingPunct="1"/>
            <a:r>
              <a:rPr lang="en-US" sz="3900" smtClean="0">
                <a:solidFill>
                  <a:srgbClr val="7F7F7F"/>
                </a:solidFill>
              </a:rPr>
              <a:t>Possible objections against recognition: exclusive jurisdiction</a:t>
            </a:r>
          </a:p>
        </p:txBody>
      </p:sp>
      <p:sp>
        <p:nvSpPr>
          <p:cNvPr id="16387" name="Rectangle 2"/>
          <p:cNvSpPr>
            <a:spLocks/>
          </p:cNvSpPr>
          <p:nvPr/>
        </p:nvSpPr>
        <p:spPr bwMode="auto">
          <a:xfrm>
            <a:off x="927100" y="1784350"/>
            <a:ext cx="7658100" cy="33020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However, two qualifications are needed in that regard:</a:t>
            </a:r>
          </a:p>
          <a:p>
            <a:pPr algn="l"/>
            <a:endParaRPr lang="en-US" sz="1800">
              <a:solidFill>
                <a:schemeClr val="tx1"/>
              </a:solidFill>
              <a:latin typeface="Calibri" charset="0"/>
              <a:ea typeface="Calibri" charset="0"/>
              <a:cs typeface="Calibri" charset="0"/>
              <a:sym typeface="Calibri" charset="0"/>
            </a:endParaRPr>
          </a:p>
          <a:p>
            <a:pPr algn="l">
              <a:buFontTx/>
              <a:buChar char="•"/>
            </a:pPr>
            <a:r>
              <a:rPr lang="en-US" sz="1800">
                <a:solidFill>
                  <a:schemeClr val="tx1"/>
                </a:solidFill>
                <a:latin typeface="Calibri" charset="0"/>
                <a:ea typeface="Calibri" charset="0"/>
                <a:cs typeface="Calibri" charset="0"/>
                <a:sym typeface="Calibri" charset="0"/>
              </a:rPr>
              <a:t>this limitation only concerns the state property; the municipal property may be subjected to the foreign proceedings (Ruling of the Federal arbitration court of the Zapadno-Sibirskiy circuit dated 26.01.2006 case No F04-9972/2005(19029-A81-28), where the court did not refer to this rule when annulling the arbitration clause)</a:t>
            </a:r>
          </a:p>
          <a:p>
            <a:pPr algn="l">
              <a:spcBef>
                <a:spcPts val="1200"/>
              </a:spcBef>
              <a:buFontTx/>
              <a:buChar char="•"/>
            </a:pPr>
            <a:r>
              <a:rPr lang="en-US" sz="1800">
                <a:solidFill>
                  <a:schemeClr val="tx1"/>
                </a:solidFill>
                <a:latin typeface="Calibri" charset="0"/>
                <a:ea typeface="Calibri" charset="0"/>
                <a:cs typeface="Calibri" charset="0"/>
                <a:sym typeface="Calibri" charset="0"/>
              </a:rPr>
              <a:t>the monetary claims (at least) in contract (concluded by the state unitary enterprises) are not regarded as concerning the state property (Order of the RF SAC dated May 12, 2009 No 5738/09. The arbitration clause with regard to contractual claims involving the state enterprise was not annulled).</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ph type="title"/>
          </p:nvPr>
        </p:nvSpPr>
        <p:spPr/>
        <p:txBody>
          <a:bodyPr/>
          <a:lstStyle/>
          <a:p>
            <a:pPr eaLnBrk="1" hangingPunct="1"/>
            <a:r>
              <a:rPr lang="en-US" sz="3900" smtClean="0">
                <a:solidFill>
                  <a:srgbClr val="7F7F7F"/>
                </a:solidFill>
              </a:rPr>
              <a:t>Possible objections against recognition: exclusive jurisdiction</a:t>
            </a:r>
          </a:p>
        </p:txBody>
      </p:sp>
      <p:sp>
        <p:nvSpPr>
          <p:cNvPr id="2" name="Rectangle 2"/>
          <p:cNvSpPr>
            <a:spLocks/>
          </p:cNvSpPr>
          <p:nvPr/>
        </p:nvSpPr>
        <p:spPr bwMode="auto">
          <a:xfrm>
            <a:off x="1355725" y="1784350"/>
            <a:ext cx="6794500" cy="42672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(2)</a:t>
            </a:r>
          </a:p>
          <a:p>
            <a:pPr algn="l"/>
            <a:endParaRPr lang="en-US" sz="1800">
              <a:solidFill>
                <a:schemeClr val="tx1"/>
              </a:solidFill>
              <a:latin typeface="Calibri" charset="0"/>
              <a:ea typeface="Calibri" charset="0"/>
              <a:cs typeface="Calibri" charset="0"/>
              <a:sym typeface="Calibri" charset="0"/>
            </a:endParaRPr>
          </a:p>
          <a:p>
            <a:pPr algn="l"/>
            <a:r>
              <a:rPr lang="en-US" sz="1800">
                <a:solidFill>
                  <a:schemeClr val="tx1"/>
                </a:solidFill>
                <a:latin typeface="Calibri" charset="0"/>
                <a:ea typeface="Calibri" charset="0"/>
                <a:cs typeface="Calibri" charset="0"/>
                <a:sym typeface="Calibri" charset="0"/>
              </a:rPr>
              <a:t>Subparagraph 5 of the article 248(1) provides that the disputes </a:t>
            </a:r>
            <a:r>
              <a:rPr lang="en-US" sz="1800">
                <a:solidFill>
                  <a:schemeClr val="tx1"/>
                </a:solidFill>
                <a:latin typeface="Calibri Bold" charset="0"/>
                <a:ea typeface="Calibri Bold" charset="0"/>
                <a:cs typeface="Calibri Bold" charset="0"/>
                <a:sym typeface="Calibri Bold" charset="0"/>
              </a:rPr>
              <a:t>related to the establishment, liquidation or registration in the territory of the Russian Federation of the individual entrepreneurs and legal entities as well as related to the challenging of those entities’ bodies’ decisions, must be referred exclusively to the Russian [state] arbitration (commercial) courts</a:t>
            </a:r>
            <a:r>
              <a:rPr lang="en-US" sz="1800">
                <a:solidFill>
                  <a:schemeClr val="tx1"/>
                </a:solidFill>
                <a:latin typeface="Calibri" charset="0"/>
                <a:ea typeface="Calibri" charset="0"/>
                <a:cs typeface="Calibri" charset="0"/>
                <a:sym typeface="Calibri" charset="0"/>
              </a:rPr>
              <a:t>.</a:t>
            </a:r>
          </a:p>
          <a:p>
            <a:pPr algn="l"/>
            <a:endParaRPr lang="en-US" sz="1800">
              <a:solidFill>
                <a:schemeClr val="tx1"/>
              </a:solidFill>
              <a:latin typeface="Calibri" charset="0"/>
              <a:ea typeface="Calibri" charset="0"/>
              <a:cs typeface="Calibri" charset="0"/>
              <a:sym typeface="Calibri" charset="0"/>
            </a:endParaRPr>
          </a:p>
          <a:p>
            <a:pPr algn="l"/>
            <a:r>
              <a:rPr lang="en-US" sz="1800">
                <a:solidFill>
                  <a:schemeClr val="tx1"/>
                </a:solidFill>
                <a:latin typeface="Calibri" charset="0"/>
                <a:ea typeface="Calibri" charset="0"/>
                <a:cs typeface="Calibri" charset="0"/>
                <a:sym typeface="Calibri" charset="0"/>
              </a:rPr>
              <a:t>This very broad provision of the Code on Arbitration Procedure should be taken into account when a foreign court is expected to pronounce on a dispute based on or touching upon a Russian corporate conflict. In this case it is advisable to consider the possibility of prior adjudication of the corporate conflict in the Russian Federation although the best strategy in a case must be based on the whole set of relevant facts.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1"/>
          <p:cNvSpPr>
            <a:spLocks noChangeArrowheads="1"/>
          </p:cNvSpPr>
          <p:nvPr>
            <p:ph type="title"/>
          </p:nvPr>
        </p:nvSpPr>
        <p:spPr/>
        <p:txBody>
          <a:bodyPr/>
          <a:lstStyle/>
          <a:p>
            <a:pPr eaLnBrk="1" hangingPunct="1"/>
            <a:r>
              <a:rPr lang="en-US" smtClean="0">
                <a:solidFill>
                  <a:srgbClr val="7F7F7F"/>
                </a:solidFill>
              </a:rPr>
              <a:t>Step-by-step plan</a:t>
            </a:r>
          </a:p>
        </p:txBody>
      </p:sp>
      <p:sp>
        <p:nvSpPr>
          <p:cNvPr id="5122" name="Rectangle 2"/>
          <p:cNvSpPr>
            <a:spLocks noChangeArrowheads="1"/>
          </p:cNvSpPr>
          <p:nvPr>
            <p:ph type="body" idx="1"/>
          </p:nvPr>
        </p:nvSpPr>
        <p:spPr/>
        <p:txBody>
          <a:bodyPr/>
          <a:lstStyle/>
          <a:p>
            <a:pPr marL="304800" indent="-304800" eaLnBrk="1" hangingPunct="1">
              <a:spcBef>
                <a:spcPct val="0"/>
              </a:spcBef>
            </a:pPr>
            <a:r>
              <a:rPr lang="en-US" sz="2800" smtClean="0">
                <a:ea typeface="Calibri Bold" charset="0"/>
                <a:cs typeface="Calibri Bold" charset="0"/>
                <a:sym typeface="Calibri Bold" charset="0"/>
              </a:rPr>
              <a:t>Step 1 – Overview of enforcement procedure in Russia</a:t>
            </a:r>
            <a:endParaRPr lang="en-US" sz="2800" smtClean="0">
              <a:ea typeface="ヒラギノ角ゴ ProN W6" charset="0"/>
              <a:cs typeface="ヒラギノ角ゴ ProN W6" charset="0"/>
              <a:sym typeface="Calibri Bold" charset="0"/>
            </a:endParaRPr>
          </a:p>
          <a:p>
            <a:pPr marL="304800" indent="-304800" eaLnBrk="1" hangingPunct="1">
              <a:spcBef>
                <a:spcPts val="1200"/>
              </a:spcBef>
            </a:pPr>
            <a:r>
              <a:rPr lang="en-US" sz="2800" smtClean="0"/>
              <a:t>Step 2 – Identifying applicable rules</a:t>
            </a:r>
          </a:p>
          <a:p>
            <a:pPr marL="304800" indent="-304800" eaLnBrk="1" hangingPunct="1">
              <a:spcBef>
                <a:spcPts val="1200"/>
              </a:spcBef>
            </a:pPr>
            <a:r>
              <a:rPr lang="en-US" sz="2800" smtClean="0"/>
              <a:t>Step 3 – General requirements for recognition and enforcement</a:t>
            </a:r>
          </a:p>
          <a:p>
            <a:pPr marL="304800" indent="-304800" eaLnBrk="1" hangingPunct="1">
              <a:spcBef>
                <a:spcPts val="1200"/>
              </a:spcBef>
            </a:pPr>
            <a:r>
              <a:rPr lang="en-US" sz="2800" smtClean="0"/>
              <a:t>Step 4 – Possible objections against recognition</a:t>
            </a:r>
          </a:p>
          <a:p>
            <a:pPr marL="304800" indent="-304800" eaLnBrk="1" hangingPunct="1">
              <a:spcBef>
                <a:spcPts val="1200"/>
              </a:spcBef>
            </a:pPr>
            <a:r>
              <a:rPr lang="en-US" sz="2800" smtClean="0"/>
              <a:t>Step 5 – Procedural issues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232384" presetClass="entr" presetSubtype="53000064" fill="hold" grpId="0" nodeType="clickEffect">
                                  <p:stCondLst>
                                    <p:cond delay="0"/>
                                  </p:stCondLst>
                                  <p:childTnLst>
                                    <p:set>
                                      <p:cBhvr>
                                        <p:cTn id="6" dur="1" fill="hold">
                                          <p:stCondLst>
                                            <p:cond delay="499"/>
                                          </p:stCondLst>
                                        </p:cTn>
                                        <p:tgtEl>
                                          <p:spTgt spid="5122">
                                            <p:txEl>
                                              <p:pRg st="0" end="0"/>
                                            </p:txEl>
                                          </p:spTgt>
                                        </p:tgtEl>
                                        <p:attrNameLst>
                                          <p:attrName>style.visibility</p:attrName>
                                        </p:attrNameLst>
                                      </p:cBhvr>
                                      <p:to>
                                        <p:strVal val="visible"/>
                                      </p:to>
                                    </p:set>
                                  </p:childTnLst>
                                </p:cTn>
                              </p:par>
                              <p:par>
                                <p:cTn id="7" presetID="53232384" presetClass="entr" presetSubtype="53000064" fill="hold" grpId="0" nodeType="withEffect">
                                  <p:stCondLst>
                                    <p:cond delay="0"/>
                                  </p:stCondLst>
                                  <p:childTnLst>
                                    <p:set>
                                      <p:cBhvr>
                                        <p:cTn id="8" dur="1" fill="hold">
                                          <p:stCondLst>
                                            <p:cond delay="499"/>
                                          </p:stCondLst>
                                        </p:cTn>
                                        <p:tgtEl>
                                          <p:spTgt spid="5122">
                                            <p:txEl>
                                              <p:pRg st="1" end="1"/>
                                            </p:txEl>
                                          </p:spTgt>
                                        </p:tgtEl>
                                        <p:attrNameLst>
                                          <p:attrName>style.visibility</p:attrName>
                                        </p:attrNameLst>
                                      </p:cBhvr>
                                      <p:to>
                                        <p:strVal val="visible"/>
                                      </p:to>
                                    </p:set>
                                  </p:childTnLst>
                                </p:cTn>
                              </p:par>
                              <p:par>
                                <p:cTn id="9" presetID="53232384" presetClass="entr" presetSubtype="53000064" fill="hold" grpId="0" nodeType="withEffect">
                                  <p:stCondLst>
                                    <p:cond delay="0"/>
                                  </p:stCondLst>
                                  <p:childTnLst>
                                    <p:set>
                                      <p:cBhvr>
                                        <p:cTn id="10" dur="1" fill="hold">
                                          <p:stCondLst>
                                            <p:cond delay="499"/>
                                          </p:stCondLst>
                                        </p:cTn>
                                        <p:tgtEl>
                                          <p:spTgt spid="5122">
                                            <p:txEl>
                                              <p:pRg st="2" end="2"/>
                                            </p:txEl>
                                          </p:spTgt>
                                        </p:tgtEl>
                                        <p:attrNameLst>
                                          <p:attrName>style.visibility</p:attrName>
                                        </p:attrNameLst>
                                      </p:cBhvr>
                                      <p:to>
                                        <p:strVal val="visible"/>
                                      </p:to>
                                    </p:set>
                                  </p:childTnLst>
                                </p:cTn>
                              </p:par>
                              <p:par>
                                <p:cTn id="11" presetID="53232384" presetClass="entr" presetSubtype="53000064" fill="hold" grpId="0" nodeType="withEffect">
                                  <p:stCondLst>
                                    <p:cond delay="0"/>
                                  </p:stCondLst>
                                  <p:childTnLst>
                                    <p:set>
                                      <p:cBhvr>
                                        <p:cTn id="12" dur="1" fill="hold">
                                          <p:stCondLst>
                                            <p:cond delay="499"/>
                                          </p:stCondLst>
                                        </p:cTn>
                                        <p:tgtEl>
                                          <p:spTgt spid="5122">
                                            <p:txEl>
                                              <p:pRg st="3" end="3"/>
                                            </p:txEl>
                                          </p:spTgt>
                                        </p:tgtEl>
                                        <p:attrNameLst>
                                          <p:attrName>style.visibility</p:attrName>
                                        </p:attrNameLst>
                                      </p:cBhvr>
                                      <p:to>
                                        <p:strVal val="visible"/>
                                      </p:to>
                                    </p:set>
                                  </p:childTnLst>
                                </p:cTn>
                              </p:par>
                              <p:par>
                                <p:cTn id="13" presetID="53232384" presetClass="entr" presetSubtype="53000064" fill="hold" grpId="0" nodeType="withEffect">
                                  <p:stCondLst>
                                    <p:cond delay="0"/>
                                  </p:stCondLst>
                                  <p:childTnLst>
                                    <p:set>
                                      <p:cBhvr>
                                        <p:cTn id="14" dur="1" fill="hold">
                                          <p:stCondLst>
                                            <p:cond delay="499"/>
                                          </p:stCondLst>
                                        </p:cTn>
                                        <p:tgtEl>
                                          <p:spTgt spid="51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childTnLst>
                                    <p:set>
                                      <p:cBhvr override="childStyle">
                                        <p:cTn id="18" dur="indefinite"/>
                                        <p:tgtEl>
                                          <p:spTgt spid="5122">
                                            <p:txEl>
                                              <p:pRg st="4" end="4"/>
                                            </p:txEl>
                                          </p:spTgt>
                                        </p:tgtEl>
                                        <p:attrNameLst>
                                          <p:attrName>style.fontStyle</p:attrName>
                                        </p:attrNameLst>
                                      </p:cBhvr>
                                      <p:to>
                                        <p:strVal val="normal"/>
                                      </p:to>
                                    </p:set>
                                    <p:set>
                                      <p:cBhvr override="childStyle">
                                        <p:cTn id="19" dur="indefinite"/>
                                        <p:tgtEl>
                                          <p:spTgt spid="5122">
                                            <p:txEl>
                                              <p:pRg st="4" end="4"/>
                                            </p:txEl>
                                          </p:spTgt>
                                        </p:tgtEl>
                                        <p:attrNameLst>
                                          <p:attrName>style.fontWeight</p:attrName>
                                        </p:attrNameLst>
                                      </p:cBhvr>
                                      <p:to>
                                        <p:strVal val="bold"/>
                                      </p:to>
                                    </p:set>
                                    <p:set>
                                      <p:cBhvr override="childStyle">
                                        <p:cTn id="20" dur="indefinite"/>
                                        <p:tgtEl>
                                          <p:spTgt spid="5122">
                                            <p:txEl>
                                              <p:pRg st="4" end="4"/>
                                            </p:txEl>
                                          </p:spTgt>
                                        </p:tgtEl>
                                        <p:attrNameLst>
                                          <p:attrName>style.textDecorationUnderline</p:attrName>
                                        </p:attrNameLst>
                                      </p:cBhvr>
                                      <p:to>
                                        <p:strVal val="false"/>
                                      </p:to>
                                    </p:set>
                                  </p:childTnLst>
                                </p:cTn>
                              </p:par>
                              <p:par>
                                <p:cTn id="21" presetID="4" presetClass="emph" presetSubtype="2" fill="hold" nodeType="withEffect">
                                  <p:stCondLst>
                                    <p:cond delay="0"/>
                                  </p:stCondLst>
                                  <p:childTnLst>
                                    <p:anim to="1.5" calcmode="lin" valueType="num">
                                      <p:cBhvr override="childStyle">
                                        <p:cTn id="22" dur="500" fill="hold"/>
                                        <p:tgtEl>
                                          <p:spTgt spid="5122">
                                            <p:txEl>
                                              <p:pRg st="4" end="4"/>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ph type="title"/>
          </p:nvPr>
        </p:nvSpPr>
        <p:spPr>
          <a:xfrm>
            <a:off x="498475" y="0"/>
            <a:ext cx="8229600" cy="857250"/>
          </a:xfrm>
        </p:spPr>
        <p:txBody>
          <a:bodyPr/>
          <a:lstStyle/>
          <a:p>
            <a:pPr eaLnBrk="1" hangingPunct="1"/>
            <a:r>
              <a:rPr lang="en-US" smtClean="0">
                <a:solidFill>
                  <a:srgbClr val="7F7F7F"/>
                </a:solidFill>
              </a:rPr>
              <a:t>Procedural issues: rules</a:t>
            </a:r>
          </a:p>
        </p:txBody>
      </p:sp>
      <p:sp>
        <p:nvSpPr>
          <p:cNvPr id="19459" name="Rectangle 2"/>
          <p:cNvSpPr>
            <a:spLocks/>
          </p:cNvSpPr>
          <p:nvPr/>
        </p:nvSpPr>
        <p:spPr bwMode="auto">
          <a:xfrm>
            <a:off x="284163" y="711200"/>
            <a:ext cx="8658225" cy="2571750"/>
          </a:xfrm>
          <a:prstGeom prst="rect">
            <a:avLst/>
          </a:prstGeom>
          <a:solidFill>
            <a:schemeClr val="accent1"/>
          </a:solidFill>
          <a:ln w="25400">
            <a:solidFill>
              <a:schemeClr val="tx1"/>
            </a:solidFill>
            <a:round/>
            <a:headEnd/>
            <a:tailEnd/>
          </a:ln>
        </p:spPr>
        <p:txBody>
          <a:bodyPr lIns="38100" tIns="38100" rIns="38100" bIns="38100"/>
          <a:lstStyle/>
          <a:p>
            <a:r>
              <a:rPr lang="en-US" sz="1800">
                <a:solidFill>
                  <a:srgbClr val="FFFFFF"/>
                </a:solidFill>
                <a:latin typeface="Calibri" charset="0"/>
                <a:ea typeface="Calibri" charset="0"/>
                <a:cs typeface="Calibri" charset="0"/>
                <a:sym typeface="Calibri" charset="0"/>
              </a:rPr>
              <a:t>Soviet law</a:t>
            </a:r>
          </a:p>
          <a:p>
            <a:r>
              <a:rPr lang="en-US" sz="1800">
                <a:solidFill>
                  <a:srgbClr val="FFFFFF"/>
                </a:solidFill>
                <a:latin typeface="Calibri" charset="0"/>
                <a:ea typeface="Calibri" charset="0"/>
                <a:cs typeface="Calibri" charset="0"/>
                <a:sym typeface="Calibri" charset="0"/>
              </a:rPr>
              <a:t>(Supreme Soviet Decree dated June 21, 1988 No 9131-XI)</a:t>
            </a:r>
          </a:p>
        </p:txBody>
      </p:sp>
      <p:sp>
        <p:nvSpPr>
          <p:cNvPr id="19460" name="Rectangle 3"/>
          <p:cNvSpPr>
            <a:spLocks/>
          </p:cNvSpPr>
          <p:nvPr/>
        </p:nvSpPr>
        <p:spPr bwMode="auto">
          <a:xfrm>
            <a:off x="712788" y="1497013"/>
            <a:ext cx="3513137" cy="1476375"/>
          </a:xfrm>
          <a:prstGeom prst="rect">
            <a:avLst/>
          </a:prstGeom>
          <a:noFill/>
          <a:ln w="12700" cap="rnd">
            <a:noFill/>
            <a:round/>
            <a:headEnd/>
            <a:tailEnd/>
          </a:ln>
        </p:spPr>
        <p:txBody>
          <a:bodyPr lIns="38100" tIns="38100" rIns="38100" bIns="38100"/>
          <a:lstStyle/>
          <a:p>
            <a:pPr algn="l"/>
            <a:r>
              <a:rPr lang="en-US" sz="1800" u="sng">
                <a:solidFill>
                  <a:schemeClr val="tx1"/>
                </a:solidFill>
                <a:latin typeface="Calibri" charset="0"/>
                <a:ea typeface="Calibri" charset="0"/>
                <a:cs typeface="Calibri" charset="0"/>
                <a:sym typeface="Calibri" charset="0"/>
              </a:rPr>
              <a:t>Recognition without enforcement</a:t>
            </a:r>
            <a:r>
              <a:rPr lang="en-US" sz="1800">
                <a:solidFill>
                  <a:schemeClr val="tx1"/>
                </a:solidFill>
                <a:latin typeface="Calibri" charset="0"/>
                <a:ea typeface="Calibri" charset="0"/>
                <a:cs typeface="Calibri" charset="0"/>
                <a:sym typeface="Calibri" charset="0"/>
              </a:rPr>
              <a:t>: the recognition in this case was automatic. Any interested party could file objections against such recognition.</a:t>
            </a:r>
          </a:p>
        </p:txBody>
      </p:sp>
      <p:sp>
        <p:nvSpPr>
          <p:cNvPr id="19461" name="Rectangle 4"/>
          <p:cNvSpPr>
            <a:spLocks/>
          </p:cNvSpPr>
          <p:nvPr/>
        </p:nvSpPr>
        <p:spPr bwMode="auto">
          <a:xfrm>
            <a:off x="5429250" y="1497013"/>
            <a:ext cx="3298825" cy="1476375"/>
          </a:xfrm>
          <a:prstGeom prst="rect">
            <a:avLst/>
          </a:prstGeom>
          <a:noFill/>
          <a:ln w="12700" cap="rnd">
            <a:noFill/>
            <a:round/>
            <a:headEnd/>
            <a:tailEnd/>
          </a:ln>
        </p:spPr>
        <p:txBody>
          <a:bodyPr lIns="38100" tIns="38100" rIns="38100" bIns="38100"/>
          <a:lstStyle/>
          <a:p>
            <a:pPr algn="l"/>
            <a:r>
              <a:rPr lang="en-US" sz="1800" u="sng">
                <a:solidFill>
                  <a:schemeClr val="tx1"/>
                </a:solidFill>
                <a:latin typeface="Calibri" charset="0"/>
                <a:ea typeface="Calibri" charset="0"/>
                <a:cs typeface="Calibri" charset="0"/>
                <a:sym typeface="Calibri" charset="0"/>
              </a:rPr>
              <a:t>Recognition with enforcement</a:t>
            </a:r>
            <a:r>
              <a:rPr lang="en-US" sz="1800">
                <a:solidFill>
                  <a:schemeClr val="tx1"/>
                </a:solidFill>
                <a:latin typeface="Calibri" charset="0"/>
                <a:ea typeface="Calibri" charset="0"/>
                <a:cs typeface="Calibri" charset="0"/>
                <a:sym typeface="Calibri" charset="0"/>
              </a:rPr>
              <a:t>:</a:t>
            </a:r>
          </a:p>
          <a:p>
            <a:pPr algn="l"/>
            <a:r>
              <a:rPr lang="en-US" sz="1800">
                <a:solidFill>
                  <a:schemeClr val="tx1"/>
                </a:solidFill>
                <a:latin typeface="Calibri" charset="0"/>
                <a:ea typeface="Calibri" charset="0"/>
                <a:cs typeface="Calibri" charset="0"/>
                <a:sym typeface="Calibri" charset="0"/>
              </a:rPr>
              <a:t>the court’s order on recognition and enforcement was needed. Otherwise the decision was not regarded as recognised.</a:t>
            </a:r>
          </a:p>
        </p:txBody>
      </p:sp>
      <p:sp>
        <p:nvSpPr>
          <p:cNvPr id="19462" name="Line 5"/>
          <p:cNvSpPr>
            <a:spLocks noChangeShapeType="1"/>
          </p:cNvSpPr>
          <p:nvPr/>
        </p:nvSpPr>
        <p:spPr bwMode="auto">
          <a:xfrm flipH="1">
            <a:off x="2463800" y="1354138"/>
            <a:ext cx="2108200" cy="142875"/>
          </a:xfrm>
          <a:prstGeom prst="line">
            <a:avLst/>
          </a:prstGeom>
          <a:noFill/>
          <a:ln w="9525">
            <a:solidFill>
              <a:srgbClr val="7F7F7F"/>
            </a:solidFill>
            <a:round/>
            <a:headEnd/>
            <a:tailEnd type="arrow" w="sm" len="sm"/>
          </a:ln>
        </p:spPr>
        <p:txBody>
          <a:bodyPr lIns="0" tIns="0" rIns="0" bIns="0"/>
          <a:lstStyle/>
          <a:p>
            <a:endParaRPr lang="en-US"/>
          </a:p>
        </p:txBody>
      </p:sp>
      <p:sp>
        <p:nvSpPr>
          <p:cNvPr id="19463" name="Line 6"/>
          <p:cNvSpPr>
            <a:spLocks noChangeShapeType="1"/>
          </p:cNvSpPr>
          <p:nvPr/>
        </p:nvSpPr>
        <p:spPr bwMode="auto">
          <a:xfrm>
            <a:off x="4572000" y="1354138"/>
            <a:ext cx="2500313" cy="142875"/>
          </a:xfrm>
          <a:prstGeom prst="line">
            <a:avLst/>
          </a:prstGeom>
          <a:noFill/>
          <a:ln w="9525">
            <a:solidFill>
              <a:srgbClr val="7F7F7F"/>
            </a:solidFill>
            <a:round/>
            <a:headEnd/>
            <a:tailEnd type="arrow" w="sm" len="sm"/>
          </a:ln>
        </p:spPr>
        <p:txBody>
          <a:bodyPr lIns="0" tIns="0" rIns="0" bIns="0"/>
          <a:lstStyle/>
          <a:p>
            <a:endParaRPr lang="en-US"/>
          </a:p>
        </p:txBody>
      </p:sp>
      <p:sp>
        <p:nvSpPr>
          <p:cNvPr id="19464" name="AutoShape 7"/>
          <p:cNvSpPr>
            <a:spLocks/>
          </p:cNvSpPr>
          <p:nvPr/>
        </p:nvSpPr>
        <p:spPr bwMode="auto">
          <a:xfrm>
            <a:off x="3213100" y="3282950"/>
            <a:ext cx="2859088" cy="357188"/>
          </a:xfrm>
          <a:custGeom>
            <a:avLst/>
            <a:gdLst>
              <a:gd name="T0" fmla="*/ 1429544 w 21600"/>
              <a:gd name="T1" fmla="*/ 178594 h 21600"/>
              <a:gd name="T2" fmla="*/ 0 60000 65536"/>
              <a:gd name="T3" fmla="*/ 0 w 21600"/>
              <a:gd name="T4" fmla="*/ 0 h 21600"/>
              <a:gd name="T5" fmla="*/ 21600 w 21600"/>
              <a:gd name="T6" fmla="*/ 21600 h 21600"/>
            </a:gdLst>
            <a:ahLst/>
            <a:cxnLst>
              <a:cxn ang="T2">
                <a:pos x="T0" y="T1"/>
              </a:cxn>
            </a:cxnLst>
            <a:rect l="T3" t="T4" r="T5" b="T6"/>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A5A5A5"/>
          </a:solidFill>
          <a:ln w="25400">
            <a:solidFill>
              <a:schemeClr val="tx1"/>
            </a:solidFill>
            <a:round/>
            <a:headEnd/>
            <a:tailEnd/>
          </a:ln>
        </p:spPr>
        <p:txBody>
          <a:bodyPr lIns="0" tIns="0" rIns="0" bIns="0"/>
          <a:lstStyle/>
          <a:p>
            <a:endParaRPr lang="ru-RU"/>
          </a:p>
        </p:txBody>
      </p:sp>
      <p:sp>
        <p:nvSpPr>
          <p:cNvPr id="19465" name="Rectangle 8"/>
          <p:cNvSpPr>
            <a:spLocks/>
          </p:cNvSpPr>
          <p:nvPr/>
        </p:nvSpPr>
        <p:spPr bwMode="auto">
          <a:xfrm>
            <a:off x="284163" y="3640138"/>
            <a:ext cx="8658225" cy="500062"/>
          </a:xfrm>
          <a:prstGeom prst="rect">
            <a:avLst/>
          </a:prstGeom>
          <a:solidFill>
            <a:srgbClr val="A5A5A5"/>
          </a:solidFill>
          <a:ln w="25400">
            <a:solidFill>
              <a:schemeClr val="tx1"/>
            </a:solidFill>
            <a:round/>
            <a:headEnd/>
            <a:tailEnd/>
          </a:ln>
        </p:spPr>
        <p:txBody>
          <a:bodyPr lIns="38100" tIns="38100" rIns="38100" bIns="38100" anchor="ctr"/>
          <a:lstStyle/>
          <a:p>
            <a:r>
              <a:rPr lang="en-US" sz="1800">
                <a:solidFill>
                  <a:srgbClr val="FFFFFF"/>
                </a:solidFill>
                <a:latin typeface="Calibri" charset="0"/>
                <a:ea typeface="Calibri" charset="0"/>
                <a:cs typeface="Calibri" charset="0"/>
                <a:sym typeface="Calibri" charset="0"/>
              </a:rPr>
              <a:t>Russian law</a:t>
            </a:r>
          </a:p>
        </p:txBody>
      </p:sp>
      <p:sp>
        <p:nvSpPr>
          <p:cNvPr id="19466" name="AutoShape 9"/>
          <p:cNvSpPr>
            <a:spLocks/>
          </p:cNvSpPr>
          <p:nvPr/>
        </p:nvSpPr>
        <p:spPr bwMode="auto">
          <a:xfrm>
            <a:off x="6215063" y="4140200"/>
            <a:ext cx="1428750" cy="285750"/>
          </a:xfrm>
          <a:custGeom>
            <a:avLst/>
            <a:gdLst>
              <a:gd name="T0" fmla="*/ 714375 w 21600"/>
              <a:gd name="T1" fmla="*/ 142875 h 21600"/>
              <a:gd name="T2" fmla="*/ 0 60000 65536"/>
              <a:gd name="T3" fmla="*/ 0 w 21600"/>
              <a:gd name="T4" fmla="*/ 0 h 21600"/>
              <a:gd name="T5" fmla="*/ 21600 w 21600"/>
              <a:gd name="T6" fmla="*/ 21600 h 21600"/>
            </a:gdLst>
            <a:ahLst/>
            <a:cxnLst>
              <a:cxn ang="T2">
                <a:pos x="T0" y="T1"/>
              </a:cxn>
            </a:cxnLst>
            <a:rect l="T3" t="T4" r="T5" b="T6"/>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A5A5A5"/>
          </a:solidFill>
          <a:ln w="25400">
            <a:solidFill>
              <a:schemeClr val="tx1"/>
            </a:solidFill>
            <a:round/>
            <a:headEnd/>
            <a:tailEnd/>
          </a:ln>
        </p:spPr>
        <p:txBody>
          <a:bodyPr lIns="0" tIns="0" rIns="0" bIns="0"/>
          <a:lstStyle/>
          <a:p>
            <a:endParaRPr lang="ru-RU"/>
          </a:p>
        </p:txBody>
      </p:sp>
      <p:sp>
        <p:nvSpPr>
          <p:cNvPr id="19467" name="AutoShape 10"/>
          <p:cNvSpPr>
            <a:spLocks/>
          </p:cNvSpPr>
          <p:nvPr/>
        </p:nvSpPr>
        <p:spPr bwMode="auto">
          <a:xfrm>
            <a:off x="1212850" y="4140200"/>
            <a:ext cx="1428750" cy="285750"/>
          </a:xfrm>
          <a:custGeom>
            <a:avLst/>
            <a:gdLst>
              <a:gd name="T0" fmla="*/ 714375 w 21600"/>
              <a:gd name="T1" fmla="*/ 142875 h 21600"/>
              <a:gd name="T2" fmla="*/ 0 60000 65536"/>
              <a:gd name="T3" fmla="*/ 0 w 21600"/>
              <a:gd name="T4" fmla="*/ 0 h 21600"/>
              <a:gd name="T5" fmla="*/ 21600 w 21600"/>
              <a:gd name="T6" fmla="*/ 21600 h 21600"/>
            </a:gdLst>
            <a:ahLst/>
            <a:cxnLst>
              <a:cxn ang="T2">
                <a:pos x="T0" y="T1"/>
              </a:cxn>
            </a:cxnLst>
            <a:rect l="T3" t="T4" r="T5" b="T6"/>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rgbClr val="A5A5A5"/>
          </a:solidFill>
          <a:ln w="25400">
            <a:solidFill>
              <a:schemeClr val="tx1"/>
            </a:solidFill>
            <a:round/>
            <a:headEnd/>
            <a:tailEnd/>
          </a:ln>
        </p:spPr>
        <p:txBody>
          <a:bodyPr lIns="0" tIns="0" rIns="0" bIns="0"/>
          <a:lstStyle/>
          <a:p>
            <a:endParaRPr lang="ru-RU"/>
          </a:p>
        </p:txBody>
      </p:sp>
      <p:sp>
        <p:nvSpPr>
          <p:cNvPr id="19468" name="Rectangle 11"/>
          <p:cNvSpPr>
            <a:spLocks/>
          </p:cNvSpPr>
          <p:nvPr/>
        </p:nvSpPr>
        <p:spPr bwMode="auto">
          <a:xfrm>
            <a:off x="141288" y="4425950"/>
            <a:ext cx="3798887" cy="1476375"/>
          </a:xfrm>
          <a:prstGeom prst="rect">
            <a:avLst/>
          </a:prstGeom>
          <a:noFill/>
          <a:ln w="12700" cap="rnd">
            <a:noFill/>
            <a:round/>
            <a:headEnd/>
            <a:tailEnd/>
          </a:ln>
        </p:spPr>
        <p:txBody>
          <a:bodyPr lIns="38100" tIns="38100" rIns="38100" bIns="38100"/>
          <a:lstStyle/>
          <a:p>
            <a:r>
              <a:rPr lang="en-US" sz="1800" u="sng">
                <a:solidFill>
                  <a:schemeClr val="tx1"/>
                </a:solidFill>
                <a:latin typeface="Calibri" charset="0"/>
                <a:ea typeface="Calibri" charset="0"/>
                <a:cs typeface="Calibri" charset="0"/>
                <a:sym typeface="Calibri" charset="0"/>
              </a:rPr>
              <a:t>Code of the Russian Federation</a:t>
            </a:r>
            <a:endParaRPr lang="en-US" sz="1800">
              <a:solidFill>
                <a:schemeClr val="tx1"/>
              </a:solidFill>
              <a:latin typeface="Calibri" charset="0"/>
              <a:ea typeface="Calibri" charset="0"/>
              <a:cs typeface="Calibri" charset="0"/>
              <a:sym typeface="Calibri" charset="0"/>
            </a:endParaRPr>
          </a:p>
          <a:p>
            <a:r>
              <a:rPr lang="en-US" sz="1800" u="sng">
                <a:solidFill>
                  <a:schemeClr val="tx1"/>
                </a:solidFill>
                <a:latin typeface="Calibri" charset="0"/>
                <a:ea typeface="Calibri" charset="0"/>
                <a:cs typeface="Calibri" charset="0"/>
                <a:sym typeface="Calibri" charset="0"/>
              </a:rPr>
              <a:t>on Civil Procedure</a:t>
            </a:r>
            <a:endParaRPr lang="en-US" sz="1800">
              <a:solidFill>
                <a:schemeClr val="tx1"/>
              </a:solidFill>
              <a:latin typeface="Calibri" charset="0"/>
              <a:ea typeface="Calibri" charset="0"/>
              <a:cs typeface="Calibri" charset="0"/>
              <a:sym typeface="Calibri" charset="0"/>
            </a:endParaRPr>
          </a:p>
          <a:p>
            <a:endParaRPr lang="en-US" sz="1800">
              <a:solidFill>
                <a:schemeClr val="tx1"/>
              </a:solidFill>
              <a:latin typeface="Calibri" charset="0"/>
              <a:ea typeface="Calibri" charset="0"/>
              <a:cs typeface="Calibri" charset="0"/>
              <a:sym typeface="Calibri" charset="0"/>
            </a:endParaRPr>
          </a:p>
          <a:p>
            <a:r>
              <a:rPr lang="en-US" sz="1800">
                <a:solidFill>
                  <a:schemeClr val="tx1"/>
                </a:solidFill>
                <a:latin typeface="Calibri" charset="0"/>
                <a:ea typeface="Calibri" charset="0"/>
                <a:cs typeface="Calibri" charset="0"/>
                <a:sym typeface="Calibri" charset="0"/>
              </a:rPr>
              <a:t>Assimilated the Soviet system (as far as relevant to this chart)</a:t>
            </a:r>
          </a:p>
        </p:txBody>
      </p:sp>
      <p:sp>
        <p:nvSpPr>
          <p:cNvPr id="19469" name="Rectangle 12"/>
          <p:cNvSpPr>
            <a:spLocks/>
          </p:cNvSpPr>
          <p:nvPr/>
        </p:nvSpPr>
        <p:spPr bwMode="auto">
          <a:xfrm>
            <a:off x="5143500" y="4425950"/>
            <a:ext cx="3797300" cy="2159000"/>
          </a:xfrm>
          <a:prstGeom prst="rect">
            <a:avLst/>
          </a:prstGeom>
          <a:noFill/>
          <a:ln w="12700" cap="rnd">
            <a:noFill/>
            <a:round/>
            <a:headEnd/>
            <a:tailEnd/>
          </a:ln>
        </p:spPr>
        <p:txBody>
          <a:bodyPr lIns="38100" tIns="38100" rIns="38100" bIns="38100"/>
          <a:lstStyle/>
          <a:p>
            <a:r>
              <a:rPr lang="en-US" sz="1800" u="sng">
                <a:solidFill>
                  <a:schemeClr val="tx1"/>
                </a:solidFill>
                <a:latin typeface="Calibri" charset="0"/>
                <a:ea typeface="Calibri" charset="0"/>
                <a:cs typeface="Calibri" charset="0"/>
                <a:sym typeface="Calibri" charset="0"/>
              </a:rPr>
              <a:t>Code of the Russian Federation</a:t>
            </a:r>
            <a:endParaRPr lang="en-US" sz="1800">
              <a:solidFill>
                <a:schemeClr val="tx1"/>
              </a:solidFill>
              <a:latin typeface="Calibri" charset="0"/>
              <a:ea typeface="Calibri" charset="0"/>
              <a:cs typeface="Calibri" charset="0"/>
              <a:sym typeface="Calibri" charset="0"/>
            </a:endParaRPr>
          </a:p>
          <a:p>
            <a:r>
              <a:rPr lang="en-US" sz="1800" u="sng">
                <a:solidFill>
                  <a:schemeClr val="tx1"/>
                </a:solidFill>
                <a:latin typeface="Calibri" charset="0"/>
                <a:ea typeface="Calibri" charset="0"/>
                <a:cs typeface="Calibri" charset="0"/>
                <a:sym typeface="Calibri" charset="0"/>
              </a:rPr>
              <a:t>on [state] Arbitration Procedure</a:t>
            </a:r>
            <a:endParaRPr lang="en-US" sz="1800">
              <a:solidFill>
                <a:schemeClr val="tx1"/>
              </a:solidFill>
              <a:latin typeface="Calibri" charset="0"/>
              <a:ea typeface="Calibri" charset="0"/>
              <a:cs typeface="Calibri" charset="0"/>
              <a:sym typeface="Calibri" charset="0"/>
            </a:endParaRPr>
          </a:p>
          <a:p>
            <a:endParaRPr lang="en-US" sz="800">
              <a:solidFill>
                <a:schemeClr val="tx1"/>
              </a:solidFill>
              <a:latin typeface="Calibri" charset="0"/>
              <a:ea typeface="Calibri" charset="0"/>
              <a:cs typeface="Calibri" charset="0"/>
              <a:sym typeface="Calibri" charset="0"/>
            </a:endParaRPr>
          </a:p>
          <a:p>
            <a:r>
              <a:rPr lang="en-US" sz="1800">
                <a:solidFill>
                  <a:schemeClr val="tx1"/>
                </a:solidFill>
                <a:latin typeface="Calibri" charset="0"/>
                <a:ea typeface="Calibri" charset="0"/>
                <a:cs typeface="Calibri" charset="0"/>
                <a:sym typeface="Calibri" charset="0"/>
              </a:rPr>
              <a:t>Provides for only one procedural way to recognise: through formal procedure. No automatic recognition is allowed (however, there are dissenting opinions among the theorists).</a:t>
            </a:r>
          </a:p>
        </p:txBody>
      </p:sp>
      <p:sp>
        <p:nvSpPr>
          <p:cNvPr id="19470" name="Rectangle 13"/>
          <p:cNvSpPr>
            <a:spLocks/>
          </p:cNvSpPr>
          <p:nvPr/>
        </p:nvSpPr>
        <p:spPr bwMode="auto">
          <a:xfrm>
            <a:off x="352425" y="3714750"/>
            <a:ext cx="3162300" cy="355600"/>
          </a:xfrm>
          <a:prstGeom prst="rect">
            <a:avLst/>
          </a:prstGeom>
          <a:noFill/>
          <a:ln w="12700" cap="rnd">
            <a:noFill/>
            <a:round/>
            <a:headEnd/>
            <a:tailEnd/>
          </a:ln>
        </p:spPr>
        <p:txBody>
          <a:bodyPr lIns="38100" tIns="38100" rIns="38100" bIns="38100"/>
          <a:lstStyle/>
          <a:p>
            <a:r>
              <a:rPr lang="en-US" sz="1800">
                <a:solidFill>
                  <a:schemeClr val="tx1"/>
                </a:solidFill>
                <a:latin typeface="Calibri" charset="0"/>
                <a:ea typeface="Calibri" charset="0"/>
                <a:cs typeface="Calibri" charset="0"/>
                <a:sym typeface="Calibri" charset="0"/>
              </a:rPr>
              <a:t>Non-commercial matters</a:t>
            </a:r>
          </a:p>
        </p:txBody>
      </p:sp>
      <p:sp>
        <p:nvSpPr>
          <p:cNvPr id="19471" name="Rectangle 14"/>
          <p:cNvSpPr>
            <a:spLocks/>
          </p:cNvSpPr>
          <p:nvPr/>
        </p:nvSpPr>
        <p:spPr bwMode="auto">
          <a:xfrm>
            <a:off x="5500688" y="3714750"/>
            <a:ext cx="2870200" cy="355600"/>
          </a:xfrm>
          <a:prstGeom prst="rect">
            <a:avLst/>
          </a:prstGeom>
          <a:noFill/>
          <a:ln w="12700" cap="rnd">
            <a:noFill/>
            <a:round/>
            <a:headEnd/>
            <a:tailEnd/>
          </a:ln>
        </p:spPr>
        <p:txBody>
          <a:bodyPr lIns="38100" tIns="38100" rIns="38100" bIns="38100"/>
          <a:lstStyle/>
          <a:p>
            <a:r>
              <a:rPr lang="en-US" sz="1800">
                <a:solidFill>
                  <a:schemeClr val="tx1"/>
                </a:solidFill>
                <a:latin typeface="Calibri" charset="0"/>
                <a:ea typeface="Calibri" charset="0"/>
                <a:cs typeface="Calibri" charset="0"/>
                <a:sym typeface="Calibri" charset="0"/>
              </a:rPr>
              <a:t>Commercial matters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ph type="title"/>
          </p:nvPr>
        </p:nvSpPr>
        <p:spPr>
          <a:xfrm>
            <a:off x="457200" y="274638"/>
            <a:ext cx="8229600" cy="866775"/>
          </a:xfrm>
        </p:spPr>
        <p:txBody>
          <a:bodyPr/>
          <a:lstStyle/>
          <a:p>
            <a:pPr eaLnBrk="1" hangingPunct="1"/>
            <a:r>
              <a:rPr lang="en-US" smtClean="0">
                <a:solidFill>
                  <a:srgbClr val="7F7F7F"/>
                </a:solidFill>
              </a:rPr>
              <a:t>Procedural issues: analysis</a:t>
            </a:r>
          </a:p>
        </p:txBody>
      </p:sp>
      <p:sp>
        <p:nvSpPr>
          <p:cNvPr id="2" name="Rectangle 2"/>
          <p:cNvSpPr>
            <a:spLocks/>
          </p:cNvSpPr>
          <p:nvPr/>
        </p:nvSpPr>
        <p:spPr bwMode="auto">
          <a:xfrm>
            <a:off x="212725" y="1355725"/>
            <a:ext cx="4443413" cy="2032000"/>
          </a:xfrm>
          <a:prstGeom prst="rect">
            <a:avLst/>
          </a:prstGeom>
          <a:noFill/>
          <a:ln w="12700" cap="rnd">
            <a:noFill/>
            <a:round/>
            <a:headEnd/>
            <a:tailEnd/>
          </a:ln>
        </p:spPr>
        <p:txBody>
          <a:bodyPr lIns="38100" tIns="38100" rIns="38100" bIns="38100"/>
          <a:lstStyle/>
          <a:p>
            <a:pPr algn="l"/>
            <a:r>
              <a:rPr lang="en-US" sz="1800" u="sng">
                <a:solidFill>
                  <a:schemeClr val="tx1"/>
                </a:solidFill>
                <a:latin typeface="Calibri" charset="0"/>
                <a:ea typeface="Calibri" charset="0"/>
                <a:cs typeface="Calibri" charset="0"/>
                <a:sym typeface="Calibri" charset="0"/>
              </a:rPr>
              <a:t>If the matter is commercial</a:t>
            </a:r>
            <a:endParaRPr lang="en-US" sz="1800">
              <a:solidFill>
                <a:schemeClr val="tx1"/>
              </a:solidFill>
              <a:latin typeface="Calibri" charset="0"/>
              <a:ea typeface="Calibri" charset="0"/>
              <a:cs typeface="Calibri" charset="0"/>
              <a:sym typeface="Calibri" charset="0"/>
            </a:endParaRPr>
          </a:p>
          <a:p>
            <a:pPr algn="l"/>
            <a:endParaRPr lang="en-US" sz="1800">
              <a:solidFill>
                <a:schemeClr val="tx1"/>
              </a:solidFill>
              <a:latin typeface="Calibri" charset="0"/>
              <a:ea typeface="Calibri" charset="0"/>
              <a:cs typeface="Calibri" charset="0"/>
              <a:sym typeface="Calibri" charset="0"/>
            </a:endParaRPr>
          </a:p>
          <a:p>
            <a:pPr algn="l"/>
            <a:r>
              <a:rPr lang="en-US" sz="1800">
                <a:solidFill>
                  <a:schemeClr val="tx1"/>
                </a:solidFill>
                <a:latin typeface="Calibri" charset="0"/>
                <a:ea typeface="Calibri" charset="0"/>
                <a:cs typeface="Calibri" charset="0"/>
                <a:sym typeface="Calibri" charset="0"/>
              </a:rPr>
              <a:t>The party in favour of which the judgment is rendered may apply for recognition with the state arbitration (commercial) courts</a:t>
            </a:r>
          </a:p>
          <a:p>
            <a:pPr algn="l"/>
            <a:r>
              <a:rPr lang="en-US" sz="1800">
                <a:solidFill>
                  <a:schemeClr val="tx1"/>
                </a:solidFill>
                <a:latin typeface="Calibri" charset="0"/>
                <a:ea typeface="Calibri" charset="0"/>
                <a:cs typeface="Calibri" charset="0"/>
                <a:sym typeface="Calibri" charset="0"/>
              </a:rPr>
              <a:t>No one else has standing to submit such application.</a:t>
            </a:r>
          </a:p>
        </p:txBody>
      </p:sp>
      <p:sp>
        <p:nvSpPr>
          <p:cNvPr id="20483" name="Rectangle 3"/>
          <p:cNvSpPr>
            <a:spLocks/>
          </p:cNvSpPr>
          <p:nvPr/>
        </p:nvSpPr>
        <p:spPr bwMode="auto">
          <a:xfrm>
            <a:off x="4857750" y="1355725"/>
            <a:ext cx="4089400" cy="3708400"/>
          </a:xfrm>
          <a:prstGeom prst="rect">
            <a:avLst/>
          </a:prstGeom>
          <a:noFill/>
          <a:ln w="12700" cap="rnd">
            <a:noFill/>
            <a:round/>
            <a:headEnd/>
            <a:tailEnd/>
          </a:ln>
        </p:spPr>
        <p:txBody>
          <a:bodyPr lIns="38100" tIns="38100" rIns="38100" bIns="38100"/>
          <a:lstStyle/>
          <a:p>
            <a:pPr algn="l"/>
            <a:r>
              <a:rPr lang="en-US" sz="1800" u="sng">
                <a:solidFill>
                  <a:schemeClr val="tx1"/>
                </a:solidFill>
                <a:latin typeface="Calibri" charset="0"/>
                <a:ea typeface="Calibri" charset="0"/>
                <a:cs typeface="Calibri" charset="0"/>
                <a:sym typeface="Calibri" charset="0"/>
              </a:rPr>
              <a:t>If the matter is not commercial</a:t>
            </a:r>
            <a:endParaRPr lang="en-US" sz="1800">
              <a:solidFill>
                <a:schemeClr val="tx1"/>
              </a:solidFill>
              <a:latin typeface="Calibri" charset="0"/>
              <a:ea typeface="Calibri" charset="0"/>
              <a:cs typeface="Calibri" charset="0"/>
              <a:sym typeface="Calibri" charset="0"/>
            </a:endParaRPr>
          </a:p>
          <a:p>
            <a:pPr algn="l"/>
            <a:endParaRPr lang="en-US" sz="1800">
              <a:solidFill>
                <a:schemeClr val="tx1"/>
              </a:solidFill>
              <a:latin typeface="Calibri" charset="0"/>
              <a:ea typeface="Calibri" charset="0"/>
              <a:cs typeface="Calibri" charset="0"/>
              <a:sym typeface="Calibri" charset="0"/>
            </a:endParaRPr>
          </a:p>
          <a:p>
            <a:pPr algn="l"/>
            <a:r>
              <a:rPr lang="en-US" sz="1800">
                <a:solidFill>
                  <a:schemeClr val="tx1"/>
                </a:solidFill>
                <a:latin typeface="Calibri" charset="0"/>
                <a:ea typeface="Calibri" charset="0"/>
                <a:cs typeface="Calibri" charset="0"/>
                <a:sym typeface="Calibri" charset="0"/>
              </a:rPr>
              <a:t>It is important to decide whether the decision at issue needs to be enforced in the Russian Federation.</a:t>
            </a:r>
          </a:p>
          <a:p>
            <a:pPr algn="l"/>
            <a:r>
              <a:rPr lang="en-US" sz="1800">
                <a:solidFill>
                  <a:schemeClr val="tx1"/>
                </a:solidFill>
                <a:latin typeface="Calibri" charset="0"/>
                <a:ea typeface="Calibri" charset="0"/>
                <a:cs typeface="Calibri" charset="0"/>
                <a:sym typeface="Calibri" charset="0"/>
              </a:rPr>
              <a:t>Where the answer is negative, the decision can be regarded as recognised if</a:t>
            </a:r>
          </a:p>
          <a:p>
            <a:pPr algn="l">
              <a:buFontTx/>
              <a:buChar char="•"/>
            </a:pPr>
            <a:r>
              <a:rPr lang="en-US" sz="1800">
                <a:solidFill>
                  <a:schemeClr val="tx1"/>
                </a:solidFill>
                <a:latin typeface="Calibri" charset="0"/>
                <a:ea typeface="Calibri" charset="0"/>
                <a:cs typeface="Calibri" charset="0"/>
                <a:sym typeface="Calibri" charset="0"/>
              </a:rPr>
              <a:t>the general requirements are complied with and</a:t>
            </a:r>
          </a:p>
          <a:p>
            <a:pPr algn="l">
              <a:buFontTx/>
              <a:buChar char="•"/>
            </a:pPr>
            <a:r>
              <a:rPr lang="en-US" sz="1800">
                <a:solidFill>
                  <a:schemeClr val="tx1"/>
                </a:solidFill>
                <a:latin typeface="Calibri" charset="0"/>
                <a:ea typeface="Calibri" charset="0"/>
                <a:cs typeface="Calibri" charset="0"/>
                <a:sym typeface="Calibri" charset="0"/>
              </a:rPr>
              <a:t>there can be no objections against the recognition</a:t>
            </a:r>
          </a:p>
          <a:p>
            <a:pPr algn="just"/>
            <a:r>
              <a:rPr lang="en-US" sz="1800">
                <a:solidFill>
                  <a:schemeClr val="tx1"/>
                </a:solidFill>
                <a:latin typeface="Calibri" charset="0"/>
                <a:ea typeface="Calibri" charset="0"/>
                <a:cs typeface="Calibri" charset="0"/>
                <a:sym typeface="Calibri" charset="0"/>
              </a:rPr>
              <a:t>The party interested in non-recognition may file objections</a:t>
            </a:r>
          </a:p>
        </p:txBody>
      </p:sp>
      <p:sp>
        <p:nvSpPr>
          <p:cNvPr id="20484" name="Rectangle 4"/>
          <p:cNvSpPr>
            <a:spLocks/>
          </p:cNvSpPr>
          <p:nvPr/>
        </p:nvSpPr>
        <p:spPr bwMode="auto">
          <a:xfrm>
            <a:off x="427038" y="5143500"/>
            <a:ext cx="8372475" cy="1476375"/>
          </a:xfrm>
          <a:prstGeom prst="rect">
            <a:avLst/>
          </a:prstGeom>
          <a:noFill/>
          <a:ln w="12700" cap="rnd">
            <a:noFill/>
            <a:round/>
            <a:headEnd/>
            <a:tailEnd/>
          </a:ln>
        </p:spPr>
        <p:txBody>
          <a:bodyPr lIns="38100" tIns="38100" rIns="38100" bIns="38100"/>
          <a:lstStyle/>
          <a:p>
            <a:pPr algn="l"/>
            <a:r>
              <a:rPr lang="en-US" sz="1800" u="sng">
                <a:solidFill>
                  <a:schemeClr val="tx1"/>
                </a:solidFill>
                <a:latin typeface="Calibri" charset="0"/>
                <a:ea typeface="Calibri" charset="0"/>
                <a:cs typeface="Calibri" charset="0"/>
                <a:sym typeface="Calibri" charset="0"/>
              </a:rPr>
              <a:t>For any proceedings </a:t>
            </a:r>
            <a:r>
              <a:rPr lang="en-US" sz="1800">
                <a:solidFill>
                  <a:schemeClr val="tx1"/>
                </a:solidFill>
                <a:latin typeface="Calibri" charset="0"/>
                <a:ea typeface="Calibri" charset="0"/>
                <a:cs typeface="Calibri" charset="0"/>
                <a:sym typeface="Calibri" charset="0"/>
              </a:rPr>
              <a:t>involving the foreign court decision it is important to prepare:</a:t>
            </a:r>
          </a:p>
          <a:p>
            <a:pPr algn="l">
              <a:buClr>
                <a:srgbClr val="000000"/>
              </a:buClr>
              <a:buSzPct val="100000"/>
              <a:buFont typeface="Arial" charset="0"/>
              <a:buChar char="•"/>
            </a:pPr>
            <a:r>
              <a:rPr lang="en-US" sz="1800">
                <a:solidFill>
                  <a:schemeClr val="tx1"/>
                </a:solidFill>
                <a:latin typeface="Calibri" charset="0"/>
                <a:ea typeface="Calibri" charset="0"/>
                <a:cs typeface="Calibri" charset="0"/>
                <a:sym typeface="Calibri" charset="0"/>
              </a:rPr>
              <a:t> legalized (apostilled) decision with notarised translation and</a:t>
            </a:r>
          </a:p>
          <a:p>
            <a:pPr algn="l">
              <a:buClr>
                <a:srgbClr val="000000"/>
              </a:buClr>
              <a:buSzPct val="100000"/>
              <a:buFont typeface="Arial" charset="0"/>
              <a:buChar char="•"/>
            </a:pPr>
            <a:r>
              <a:rPr lang="en-US" sz="1800">
                <a:solidFill>
                  <a:schemeClr val="tx1"/>
                </a:solidFill>
                <a:latin typeface="Calibri" charset="0"/>
                <a:ea typeface="Calibri" charset="0"/>
                <a:cs typeface="Calibri" charset="0"/>
                <a:sym typeface="Calibri" charset="0"/>
              </a:rPr>
              <a:t> appropriate evidence on the notification of the judgment debtor about the foreign proceedings and the confirmation of entry of the decision into legal force (the documents having been translated and legalized, if necessary).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048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04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0483" grpId="0" autoUpdateAnimBg="0"/>
      <p:bldP spid="2048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ph type="title"/>
          </p:nvPr>
        </p:nvSpPr>
        <p:spPr>
          <a:xfrm>
            <a:off x="855663" y="2427288"/>
            <a:ext cx="7772400" cy="1470025"/>
          </a:xfrm>
        </p:spPr>
        <p:txBody>
          <a:bodyPr/>
          <a:lstStyle/>
          <a:p>
            <a:pPr eaLnBrk="1" hangingPunct="1"/>
            <a:r>
              <a:rPr lang="en-US" sz="3600" smtClean="0"/>
              <a:t>Thank you for your attention.</a:t>
            </a:r>
          </a:p>
        </p:txBody>
      </p:sp>
      <p:sp>
        <p:nvSpPr>
          <p:cNvPr id="21507" name="Rectangle 2"/>
          <p:cNvSpPr>
            <a:spLocks noChangeArrowheads="1"/>
          </p:cNvSpPr>
          <p:nvPr>
            <p:ph type="body" idx="1"/>
          </p:nvPr>
        </p:nvSpPr>
        <p:spPr>
          <a:xfrm>
            <a:off x="3070225" y="4500563"/>
            <a:ext cx="5930900" cy="471487"/>
          </a:xfrm>
        </p:spPr>
        <p:txBody>
          <a:bodyPr/>
          <a:lstStyle/>
          <a:p>
            <a:pPr marL="0" indent="0" eaLnBrk="1" hangingPunct="1">
              <a:spcBef>
                <a:spcPct val="0"/>
              </a:spcBef>
              <a:buFontTx/>
              <a:buNone/>
            </a:pPr>
            <a:r>
              <a:rPr lang="en-US" sz="2400" smtClean="0">
                <a:solidFill>
                  <a:srgbClr val="595959"/>
                </a:solidFill>
              </a:rPr>
              <a:t>Khristofor Ivanyan, Partner</a:t>
            </a:r>
          </a:p>
        </p:txBody>
      </p:sp>
      <p:pic>
        <p:nvPicPr>
          <p:cNvPr id="21508" name="Picture 3"/>
          <p:cNvPicPr>
            <a:picLocks noChangeAspect="1" noChangeArrowheads="1"/>
          </p:cNvPicPr>
          <p:nvPr/>
        </p:nvPicPr>
        <p:blipFill>
          <a:blip r:embed="rId2" cstate="print"/>
          <a:srcRect/>
          <a:stretch>
            <a:fillRect/>
          </a:stretch>
        </p:blipFill>
        <p:spPr bwMode="auto">
          <a:xfrm>
            <a:off x="498475" y="355600"/>
            <a:ext cx="4073525" cy="1108075"/>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1"/>
          <p:cNvSpPr>
            <a:spLocks noChangeArrowheads="1"/>
          </p:cNvSpPr>
          <p:nvPr>
            <p:ph type="title"/>
          </p:nvPr>
        </p:nvSpPr>
        <p:spPr/>
        <p:txBody>
          <a:bodyPr/>
          <a:lstStyle/>
          <a:p>
            <a:pPr eaLnBrk="1" hangingPunct="1"/>
            <a:r>
              <a:rPr lang="en-US" smtClean="0">
                <a:solidFill>
                  <a:srgbClr val="7F7F7F"/>
                </a:solidFill>
              </a:rPr>
              <a:t>Step-by-step plan</a:t>
            </a:r>
          </a:p>
        </p:txBody>
      </p:sp>
      <p:sp>
        <p:nvSpPr>
          <p:cNvPr id="2" name="Rectangle 2"/>
          <p:cNvSpPr>
            <a:spLocks noChangeArrowheads="1"/>
          </p:cNvSpPr>
          <p:nvPr>
            <p:ph type="body" idx="1"/>
          </p:nvPr>
        </p:nvSpPr>
        <p:spPr/>
        <p:txBody>
          <a:bodyPr/>
          <a:lstStyle/>
          <a:p>
            <a:pPr marL="304800" indent="-304800" eaLnBrk="1" hangingPunct="1">
              <a:spcBef>
                <a:spcPct val="0"/>
              </a:spcBef>
            </a:pPr>
            <a:r>
              <a:rPr lang="en-US" sz="2800" smtClean="0">
                <a:ea typeface="Calibri Bold" charset="0"/>
                <a:cs typeface="Calibri Bold" charset="0"/>
                <a:sym typeface="Calibri Bold" charset="0"/>
              </a:rPr>
              <a:t>Step 1 – Overview of enforcement procedure in Russia</a:t>
            </a:r>
            <a:endParaRPr lang="en-US" sz="2800" smtClean="0">
              <a:ea typeface="ヒラギノ角ゴ ProN W6" charset="0"/>
              <a:cs typeface="ヒラギノ角ゴ ProN W6" charset="0"/>
              <a:sym typeface="Calibri Bold" charset="0"/>
            </a:endParaRPr>
          </a:p>
          <a:p>
            <a:pPr marL="304800" indent="-304800" eaLnBrk="1" hangingPunct="1">
              <a:spcBef>
                <a:spcPts val="1200"/>
              </a:spcBef>
            </a:pPr>
            <a:r>
              <a:rPr lang="en-US" sz="2800" smtClean="0"/>
              <a:t>Step 2 – Identifying applicable rules</a:t>
            </a:r>
          </a:p>
          <a:p>
            <a:pPr marL="304800" indent="-304800" eaLnBrk="1" hangingPunct="1">
              <a:spcBef>
                <a:spcPts val="1200"/>
              </a:spcBef>
            </a:pPr>
            <a:r>
              <a:rPr lang="en-US" sz="2800" smtClean="0"/>
              <a:t>Step 3 – General requirements for recognition and enforcement</a:t>
            </a:r>
          </a:p>
          <a:p>
            <a:pPr marL="304800" indent="-304800" eaLnBrk="1" hangingPunct="1">
              <a:spcBef>
                <a:spcPts val="1200"/>
              </a:spcBef>
            </a:pPr>
            <a:r>
              <a:rPr lang="en-US" sz="2800" smtClean="0"/>
              <a:t>Step 4 – Possible objections against recognition</a:t>
            </a:r>
          </a:p>
          <a:p>
            <a:pPr marL="304800" indent="-304800" eaLnBrk="1" hangingPunct="1">
              <a:spcBef>
                <a:spcPts val="1200"/>
              </a:spcBef>
            </a:pPr>
            <a:r>
              <a:rPr lang="en-US" sz="2800" smtClean="0"/>
              <a:t>Step 5 – Procedural issues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232384" presetClass="entr" presetSubtype="53000064"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cTn>
                              </p:par>
                              <p:par>
                                <p:cTn id="7" presetID="53232384" presetClass="entr" presetSubtype="53000064" fill="hold" grpId="0" nodeType="withEffect">
                                  <p:stCondLst>
                                    <p:cond delay="0"/>
                                  </p:stCondLst>
                                  <p:childTnLst>
                                    <p:set>
                                      <p:cBhvr>
                                        <p:cTn id="8" dur="1" fill="hold">
                                          <p:stCondLst>
                                            <p:cond delay="499"/>
                                          </p:stCondLst>
                                        </p:cTn>
                                        <p:tgtEl>
                                          <p:spTgt spid="2">
                                            <p:txEl>
                                              <p:pRg st="1" end="1"/>
                                            </p:txEl>
                                          </p:spTgt>
                                        </p:tgtEl>
                                        <p:attrNameLst>
                                          <p:attrName>style.visibility</p:attrName>
                                        </p:attrNameLst>
                                      </p:cBhvr>
                                      <p:to>
                                        <p:strVal val="visible"/>
                                      </p:to>
                                    </p:set>
                                  </p:childTnLst>
                                </p:cTn>
                              </p:par>
                              <p:par>
                                <p:cTn id="9" presetID="53232384" presetClass="entr" presetSubtype="53000064" fill="hold" grpId="0" nodeType="withEffect">
                                  <p:stCondLst>
                                    <p:cond delay="0"/>
                                  </p:stCondLst>
                                  <p:childTnLst>
                                    <p:set>
                                      <p:cBhvr>
                                        <p:cTn id="10" dur="1" fill="hold">
                                          <p:stCondLst>
                                            <p:cond delay="499"/>
                                          </p:stCondLst>
                                        </p:cTn>
                                        <p:tgtEl>
                                          <p:spTgt spid="2">
                                            <p:txEl>
                                              <p:pRg st="2" end="2"/>
                                            </p:txEl>
                                          </p:spTgt>
                                        </p:tgtEl>
                                        <p:attrNameLst>
                                          <p:attrName>style.visibility</p:attrName>
                                        </p:attrNameLst>
                                      </p:cBhvr>
                                      <p:to>
                                        <p:strVal val="visible"/>
                                      </p:to>
                                    </p:set>
                                  </p:childTnLst>
                                </p:cTn>
                              </p:par>
                              <p:par>
                                <p:cTn id="11" presetID="53232384" presetClass="entr" presetSubtype="53000064" fill="hold" grpId="0" nodeType="withEffect">
                                  <p:stCondLst>
                                    <p:cond delay="0"/>
                                  </p:stCondLst>
                                  <p:childTnLst>
                                    <p:set>
                                      <p:cBhvr>
                                        <p:cTn id="12" dur="1" fill="hold">
                                          <p:stCondLst>
                                            <p:cond delay="499"/>
                                          </p:stCondLst>
                                        </p:cTn>
                                        <p:tgtEl>
                                          <p:spTgt spid="2">
                                            <p:txEl>
                                              <p:pRg st="3" end="3"/>
                                            </p:txEl>
                                          </p:spTgt>
                                        </p:tgtEl>
                                        <p:attrNameLst>
                                          <p:attrName>style.visibility</p:attrName>
                                        </p:attrNameLst>
                                      </p:cBhvr>
                                      <p:to>
                                        <p:strVal val="visible"/>
                                      </p:to>
                                    </p:set>
                                  </p:childTnLst>
                                </p:cTn>
                              </p:par>
                              <p:par>
                                <p:cTn id="13" presetID="53232384" presetClass="entr" presetSubtype="53000064" fill="hold" grpId="0" nodeType="withEffect">
                                  <p:stCondLst>
                                    <p:cond delay="0"/>
                                  </p:stCondLst>
                                  <p:childTnLst>
                                    <p:set>
                                      <p:cBhvr>
                                        <p:cTn id="14" dur="1" fill="hold">
                                          <p:stCondLst>
                                            <p:cond delay="499"/>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childTnLst>
                                    <p:set>
                                      <p:cBhvr override="childStyle">
                                        <p:cTn id="18" dur="indefinite"/>
                                        <p:tgtEl>
                                          <p:spTgt spid="2">
                                            <p:txEl>
                                              <p:pRg st="0" end="0"/>
                                            </p:txEl>
                                          </p:spTgt>
                                        </p:tgtEl>
                                        <p:attrNameLst>
                                          <p:attrName>style.fontStyle</p:attrName>
                                        </p:attrNameLst>
                                      </p:cBhvr>
                                      <p:to>
                                        <p:strVal val="normal"/>
                                      </p:to>
                                    </p:set>
                                    <p:set>
                                      <p:cBhvr override="childStyle">
                                        <p:cTn id="19" dur="indefinite"/>
                                        <p:tgtEl>
                                          <p:spTgt spid="2">
                                            <p:txEl>
                                              <p:pRg st="0" end="0"/>
                                            </p:txEl>
                                          </p:spTgt>
                                        </p:tgtEl>
                                        <p:attrNameLst>
                                          <p:attrName>style.fontWeight</p:attrName>
                                        </p:attrNameLst>
                                      </p:cBhvr>
                                      <p:to>
                                        <p:strVal val="bold"/>
                                      </p:to>
                                    </p:set>
                                    <p:set>
                                      <p:cBhvr override="childStyle">
                                        <p:cTn id="20" dur="indefinite"/>
                                        <p:tgtEl>
                                          <p:spTgt spid="2">
                                            <p:txEl>
                                              <p:pRg st="0" end="0"/>
                                            </p:txEl>
                                          </p:spTgt>
                                        </p:tgtEl>
                                        <p:attrNameLst>
                                          <p:attrName>style.textDecorationUnderline</p:attrName>
                                        </p:attrNameLst>
                                      </p:cBhvr>
                                      <p:to>
                                        <p:strVal val="false"/>
                                      </p:to>
                                    </p:set>
                                  </p:childTnLst>
                                </p:cTn>
                              </p:par>
                              <p:par>
                                <p:cTn id="21" presetID="4" presetClass="emph" presetSubtype="2" fill="hold" nodeType="withEffect">
                                  <p:stCondLst>
                                    <p:cond delay="0"/>
                                  </p:stCondLst>
                                  <p:childTnLst>
                                    <p:anim to="1.2" calcmode="lin" valueType="num">
                                      <p:cBhvr override="childStyle">
                                        <p:cTn id="22" dur="500" fill="hold"/>
                                        <p:tgtEl>
                                          <p:spTgt spid="2">
                                            <p:txEl>
                                              <p:pRg st="0" end="0"/>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ph type="title"/>
          </p:nvPr>
        </p:nvSpPr>
        <p:spPr/>
        <p:txBody>
          <a:bodyPr/>
          <a:lstStyle/>
          <a:p>
            <a:pPr eaLnBrk="1" hangingPunct="1"/>
            <a:r>
              <a:rPr lang="en-US" sz="3900" smtClean="0">
                <a:solidFill>
                  <a:srgbClr val="7F7F7F"/>
                </a:solidFill>
              </a:rPr>
              <a:t>Overview of enforcement procedure</a:t>
            </a:r>
          </a:p>
        </p:txBody>
      </p:sp>
      <p:sp>
        <p:nvSpPr>
          <p:cNvPr id="2" name="Rectangle 2"/>
          <p:cNvSpPr>
            <a:spLocks/>
          </p:cNvSpPr>
          <p:nvPr/>
        </p:nvSpPr>
        <p:spPr bwMode="auto">
          <a:xfrm>
            <a:off x="3427413" y="1570038"/>
            <a:ext cx="2082800" cy="546100"/>
          </a:xfrm>
          <a:prstGeom prst="rect">
            <a:avLst/>
          </a:prstGeom>
          <a:noFill/>
          <a:ln w="9525">
            <a:solidFill>
              <a:schemeClr val="tx1"/>
            </a:solidFill>
            <a:round/>
            <a:headEnd/>
            <a:tailEnd/>
          </a:ln>
        </p:spPr>
        <p:txBody>
          <a:bodyPr lIns="38100" tIns="38100" rIns="38100" bIns="38100"/>
          <a:lstStyle/>
          <a:p>
            <a:pPr algn="l"/>
            <a:r>
              <a:rPr lang="en-US" sz="2800">
                <a:solidFill>
                  <a:schemeClr val="tx1"/>
                </a:solidFill>
                <a:latin typeface="Calibri" charset="0"/>
                <a:ea typeface="Calibri" charset="0"/>
                <a:cs typeface="Calibri" charset="0"/>
                <a:sym typeface="Calibri" charset="0"/>
              </a:rPr>
              <a:t>Enforcement</a:t>
            </a:r>
          </a:p>
        </p:txBody>
      </p:sp>
      <p:sp>
        <p:nvSpPr>
          <p:cNvPr id="6147" name="Rectangle 3"/>
          <p:cNvSpPr>
            <a:spLocks/>
          </p:cNvSpPr>
          <p:nvPr/>
        </p:nvSpPr>
        <p:spPr bwMode="auto">
          <a:xfrm>
            <a:off x="1212850" y="2493963"/>
            <a:ext cx="2438400" cy="381000"/>
          </a:xfrm>
          <a:prstGeom prst="rect">
            <a:avLst/>
          </a:prstGeom>
          <a:noFill/>
          <a:ln w="12700">
            <a:solidFill>
              <a:schemeClr val="tx1"/>
            </a:solidFill>
            <a:round/>
            <a:headEnd/>
            <a:tailEnd/>
          </a:ln>
        </p:spPr>
        <p:txBody>
          <a:bodyPr lIns="38100" tIns="38100" rIns="38100" bIns="38100" anchor="ctr"/>
          <a:lstStyle/>
          <a:p>
            <a:pPr algn="l"/>
            <a:r>
              <a:rPr lang="en-US" sz="1800">
                <a:solidFill>
                  <a:schemeClr val="tx1"/>
                </a:solidFill>
                <a:latin typeface="Calibri" charset="0"/>
                <a:ea typeface="Calibri" charset="0"/>
                <a:cs typeface="Calibri" charset="0"/>
                <a:sym typeface="Calibri" charset="0"/>
              </a:rPr>
              <a:t>Enforcement by judge</a:t>
            </a:r>
          </a:p>
        </p:txBody>
      </p:sp>
      <p:sp>
        <p:nvSpPr>
          <p:cNvPr id="6148" name="Rectangle 4"/>
          <p:cNvSpPr>
            <a:spLocks/>
          </p:cNvSpPr>
          <p:nvPr/>
        </p:nvSpPr>
        <p:spPr bwMode="auto">
          <a:xfrm>
            <a:off x="5357813" y="2498725"/>
            <a:ext cx="2374900" cy="381000"/>
          </a:xfrm>
          <a:prstGeom prst="rect">
            <a:avLst/>
          </a:prstGeom>
          <a:noFill/>
          <a:ln w="12700">
            <a:solidFill>
              <a:schemeClr val="tx1"/>
            </a:solid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Enforcement by bailiff</a:t>
            </a:r>
          </a:p>
        </p:txBody>
      </p:sp>
      <p:cxnSp>
        <p:nvCxnSpPr>
          <p:cNvPr id="6149" name="AutoShape 5"/>
          <p:cNvCxnSpPr>
            <a:cxnSpLocks noChangeShapeType="1"/>
            <a:stCxn id="0" idx="2"/>
            <a:endCxn id="6147" idx="0"/>
          </p:cNvCxnSpPr>
          <p:nvPr/>
        </p:nvCxnSpPr>
        <p:spPr bwMode="auto">
          <a:xfrm rot="5400000">
            <a:off x="3261519" y="1286669"/>
            <a:ext cx="377825" cy="2036763"/>
          </a:xfrm>
          <a:prstGeom prst="straightConnector1">
            <a:avLst/>
          </a:prstGeom>
          <a:noFill/>
          <a:ln w="9525">
            <a:solidFill>
              <a:schemeClr val="tx1"/>
            </a:solidFill>
            <a:round/>
            <a:headEnd/>
            <a:tailEnd type="arrow" w="sm" len="sm"/>
          </a:ln>
        </p:spPr>
      </p:cxnSp>
      <p:cxnSp>
        <p:nvCxnSpPr>
          <p:cNvPr id="6150" name="AutoShape 6"/>
          <p:cNvCxnSpPr>
            <a:cxnSpLocks noChangeShapeType="1"/>
            <a:stCxn id="0" idx="2"/>
            <a:endCxn id="6148" idx="0"/>
          </p:cNvCxnSpPr>
          <p:nvPr/>
        </p:nvCxnSpPr>
        <p:spPr bwMode="auto">
          <a:xfrm rot="16200000" flipH="1">
            <a:off x="5315744" y="1269207"/>
            <a:ext cx="382587" cy="2076450"/>
          </a:xfrm>
          <a:prstGeom prst="straightConnector1">
            <a:avLst/>
          </a:prstGeom>
          <a:noFill/>
          <a:ln w="9525">
            <a:solidFill>
              <a:schemeClr val="tx1"/>
            </a:solidFill>
            <a:round/>
            <a:headEnd/>
            <a:tailEnd type="arrow" w="sm" len="sm"/>
          </a:ln>
        </p:spPr>
      </p:cxnSp>
      <p:sp>
        <p:nvSpPr>
          <p:cNvPr id="6151" name="Rectangle 7"/>
          <p:cNvSpPr>
            <a:spLocks/>
          </p:cNvSpPr>
          <p:nvPr/>
        </p:nvSpPr>
        <p:spPr bwMode="auto">
          <a:xfrm>
            <a:off x="284163" y="3355975"/>
            <a:ext cx="8229600" cy="990600"/>
          </a:xfrm>
          <a:prstGeom prst="rect">
            <a:avLst/>
          </a:prstGeom>
          <a:noFill/>
          <a:ln w="12700" cap="rnd">
            <a:noFill/>
            <a:round/>
            <a:headEnd/>
            <a:tailEnd/>
          </a:ln>
        </p:spPr>
        <p:txBody>
          <a:bodyPr lIns="38100" tIns="38100" rIns="38100" bIns="38100"/>
          <a:lstStyle/>
          <a:p>
            <a:pPr algn="l"/>
            <a:r>
              <a:rPr lang="en-US" sz="2000">
                <a:solidFill>
                  <a:schemeClr val="tx1"/>
                </a:solidFill>
                <a:latin typeface="Calibri Bold" charset="0"/>
                <a:ea typeface="Calibri Bold" charset="0"/>
                <a:cs typeface="Calibri Bold" charset="0"/>
                <a:sym typeface="Calibri Bold" charset="0"/>
              </a:rPr>
              <a:t>Bailiffs </a:t>
            </a:r>
            <a:r>
              <a:rPr lang="en-US" sz="2000">
                <a:solidFill>
                  <a:schemeClr val="tx1"/>
                </a:solidFill>
                <a:latin typeface="Calibri" charset="0"/>
                <a:ea typeface="Calibri" charset="0"/>
                <a:cs typeface="Calibri" charset="0"/>
                <a:sym typeface="Calibri" charset="0"/>
              </a:rPr>
              <a:t>– officers of the </a:t>
            </a:r>
            <a:r>
              <a:rPr lang="en-US" sz="2000">
                <a:solidFill>
                  <a:schemeClr val="tx1"/>
                </a:solidFill>
                <a:latin typeface="Calibri Bold" charset="0"/>
                <a:ea typeface="Calibri Bold" charset="0"/>
                <a:cs typeface="Calibri Bold" charset="0"/>
                <a:sym typeface="Calibri Bold" charset="0"/>
              </a:rPr>
              <a:t>Federal Bailiffs Service </a:t>
            </a:r>
            <a:r>
              <a:rPr lang="en-US" sz="2000">
                <a:solidFill>
                  <a:schemeClr val="tx1"/>
                </a:solidFill>
                <a:latin typeface="Calibri" charset="0"/>
                <a:ea typeface="Calibri" charset="0"/>
                <a:cs typeface="Calibri" charset="0"/>
                <a:sym typeface="Calibri" charset="0"/>
              </a:rPr>
              <a:t>with broad powers, </a:t>
            </a:r>
            <a:r>
              <a:rPr lang="en-US" sz="2000">
                <a:solidFill>
                  <a:schemeClr val="tx1"/>
                </a:solidFill>
                <a:latin typeface="Calibri Italic" charset="0"/>
                <a:ea typeface="Calibri Italic" charset="0"/>
                <a:cs typeface="Calibri Italic" charset="0"/>
                <a:sym typeface="Calibri Italic" charset="0"/>
              </a:rPr>
              <a:t>inter alia</a:t>
            </a:r>
            <a:r>
              <a:rPr lang="en-US" sz="2000">
                <a:solidFill>
                  <a:schemeClr val="tx1"/>
                </a:solidFill>
                <a:latin typeface="Calibri" charset="0"/>
                <a:ea typeface="Calibri" charset="0"/>
                <a:cs typeface="Calibri" charset="0"/>
                <a:sym typeface="Calibri" charset="0"/>
              </a:rPr>
              <a:t>, to summon persons, to make enquiries, to search for property and persons, to impose restrictions on property and persons, to exact the property.</a:t>
            </a:r>
          </a:p>
        </p:txBody>
      </p:sp>
      <p:sp>
        <p:nvSpPr>
          <p:cNvPr id="6152" name="Rectangle 8"/>
          <p:cNvSpPr>
            <a:spLocks/>
          </p:cNvSpPr>
          <p:nvPr/>
        </p:nvSpPr>
        <p:spPr bwMode="auto">
          <a:xfrm>
            <a:off x="427038" y="4572000"/>
            <a:ext cx="7797800" cy="3556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Liability for non-obedience to the bailiffs’ orders:</a:t>
            </a:r>
          </a:p>
        </p:txBody>
      </p:sp>
      <p:sp>
        <p:nvSpPr>
          <p:cNvPr id="6153" name="Rectangle 9"/>
          <p:cNvSpPr>
            <a:spLocks/>
          </p:cNvSpPr>
          <p:nvPr/>
        </p:nvSpPr>
        <p:spPr bwMode="auto">
          <a:xfrm>
            <a:off x="782638" y="5000625"/>
            <a:ext cx="7518400" cy="355600"/>
          </a:xfrm>
          <a:prstGeom prst="rect">
            <a:avLst/>
          </a:prstGeom>
          <a:noFill/>
          <a:ln w="12700" cap="rnd">
            <a:noFill/>
            <a:round/>
            <a:headEnd/>
            <a:tailEnd/>
          </a:ln>
        </p:spPr>
        <p:txBody>
          <a:bodyPr lIns="38100" tIns="38100" rIns="38100" bIns="38100"/>
          <a:lstStyle/>
          <a:p>
            <a:r>
              <a:rPr lang="en-US" sz="1800">
                <a:solidFill>
                  <a:schemeClr val="tx1"/>
                </a:solidFill>
                <a:latin typeface="Calibri" charset="0"/>
                <a:ea typeface="Calibri" charset="0"/>
                <a:cs typeface="Calibri" charset="0"/>
                <a:sym typeface="Calibri" charset="0"/>
              </a:rPr>
              <a:t>penalty of 7% of the amounts that are to be recovered</a:t>
            </a:r>
          </a:p>
        </p:txBody>
      </p:sp>
      <p:sp>
        <p:nvSpPr>
          <p:cNvPr id="6154" name="AutoShape 10"/>
          <p:cNvSpPr>
            <a:spLocks/>
          </p:cNvSpPr>
          <p:nvPr/>
        </p:nvSpPr>
        <p:spPr bwMode="auto">
          <a:xfrm>
            <a:off x="4141788" y="5357813"/>
            <a:ext cx="644525" cy="142875"/>
          </a:xfrm>
          <a:custGeom>
            <a:avLst/>
            <a:gdLst>
              <a:gd name="T0" fmla="*/ 322263 w 21600"/>
              <a:gd name="T1" fmla="*/ 71438 h 21600"/>
              <a:gd name="T2" fmla="*/ 0 60000 65536"/>
              <a:gd name="T3" fmla="*/ 0 w 21600"/>
              <a:gd name="T4" fmla="*/ 0 h 21600"/>
              <a:gd name="T5" fmla="*/ 21600 w 21600"/>
              <a:gd name="T6" fmla="*/ 21600 h 21600"/>
            </a:gdLst>
            <a:ahLst/>
            <a:cxnLst>
              <a:cxn ang="T2">
                <a:pos x="T0" y="T1"/>
              </a:cxn>
            </a:cxnLst>
            <a:rect l="T3" t="T4" r="T5" b="T6"/>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chemeClr val="accent1"/>
          </a:solidFill>
          <a:ln w="25400">
            <a:solidFill>
              <a:schemeClr val="tx1"/>
            </a:solidFill>
            <a:round/>
            <a:headEnd/>
            <a:tailEnd/>
          </a:ln>
        </p:spPr>
        <p:txBody>
          <a:bodyPr lIns="0" tIns="0" rIns="0" bIns="0"/>
          <a:lstStyle/>
          <a:p>
            <a:endParaRPr lang="ru-RU"/>
          </a:p>
        </p:txBody>
      </p:sp>
      <p:sp>
        <p:nvSpPr>
          <p:cNvPr id="6155" name="Rectangle 11"/>
          <p:cNvSpPr>
            <a:spLocks/>
          </p:cNvSpPr>
          <p:nvPr/>
        </p:nvSpPr>
        <p:spPr bwMode="auto">
          <a:xfrm>
            <a:off x="2070100" y="5500688"/>
            <a:ext cx="5156200" cy="3556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fine of up to 50 000 roubles (20 000 for individuals)</a:t>
            </a:r>
          </a:p>
        </p:txBody>
      </p:sp>
      <p:sp>
        <p:nvSpPr>
          <p:cNvPr id="6156" name="Rectangle 12"/>
          <p:cNvSpPr>
            <a:spLocks/>
          </p:cNvSpPr>
          <p:nvPr/>
        </p:nvSpPr>
        <p:spPr bwMode="auto">
          <a:xfrm>
            <a:off x="2070100" y="6000750"/>
            <a:ext cx="5156200" cy="3556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fine of up to 70 000 roubles (20 000 for individuals)</a:t>
            </a:r>
          </a:p>
        </p:txBody>
      </p:sp>
      <p:sp>
        <p:nvSpPr>
          <p:cNvPr id="6157" name="AutoShape 13"/>
          <p:cNvSpPr>
            <a:spLocks/>
          </p:cNvSpPr>
          <p:nvPr/>
        </p:nvSpPr>
        <p:spPr bwMode="auto">
          <a:xfrm>
            <a:off x="4141788" y="5857875"/>
            <a:ext cx="644525" cy="133350"/>
          </a:xfrm>
          <a:custGeom>
            <a:avLst/>
            <a:gdLst>
              <a:gd name="T0" fmla="*/ 322263 w 21600"/>
              <a:gd name="T1" fmla="*/ 66675 h 21600"/>
              <a:gd name="T2" fmla="*/ 0 60000 65536"/>
              <a:gd name="T3" fmla="*/ 0 w 21600"/>
              <a:gd name="T4" fmla="*/ 0 h 21600"/>
              <a:gd name="T5" fmla="*/ 21600 w 21600"/>
              <a:gd name="T6" fmla="*/ 21600 h 21600"/>
            </a:gdLst>
            <a:ahLst/>
            <a:cxnLst>
              <a:cxn ang="T2">
                <a:pos x="T0" y="T1"/>
              </a:cxn>
            </a:cxnLst>
            <a:rect l="T3" t="T4" r="T5" b="T6"/>
            <a:pathLst>
              <a:path w="21600" h="21600">
                <a:moveTo>
                  <a:pt x="0" y="10800"/>
                </a:moveTo>
                <a:lnTo>
                  <a:pt x="5400" y="10800"/>
                </a:lnTo>
                <a:lnTo>
                  <a:pt x="5400" y="0"/>
                </a:lnTo>
                <a:lnTo>
                  <a:pt x="16200" y="0"/>
                </a:lnTo>
                <a:lnTo>
                  <a:pt x="16200" y="10800"/>
                </a:lnTo>
                <a:lnTo>
                  <a:pt x="21600" y="10800"/>
                </a:lnTo>
                <a:lnTo>
                  <a:pt x="10800" y="21600"/>
                </a:lnTo>
                <a:close/>
                <a:moveTo>
                  <a:pt x="0" y="10800"/>
                </a:moveTo>
              </a:path>
            </a:pathLst>
          </a:custGeom>
          <a:solidFill>
            <a:schemeClr val="accent1"/>
          </a:solidFill>
          <a:ln w="25400">
            <a:solidFill>
              <a:schemeClr val="tx1"/>
            </a:solidFill>
            <a:round/>
            <a:headEnd/>
            <a:tailEnd/>
          </a:ln>
        </p:spPr>
        <p:txBody>
          <a:bodyPr lIns="0" tIns="0" rIns="0" bIns="0"/>
          <a:lstStyle/>
          <a:p>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6149"/>
                                        </p:tgtEl>
                                        <p:attrNameLst>
                                          <p:attrName>style.visibility</p:attrName>
                                        </p:attrNameLst>
                                      </p:cBhvr>
                                      <p:to>
                                        <p:strVal val="visible"/>
                                      </p:to>
                                    </p:set>
                                    <p:animEffect transition="in" filter="wipe(up)">
                                      <p:cBhvr>
                                        <p:cTn id="11" dur="500"/>
                                        <p:tgtEl>
                                          <p:spTgt spid="6149"/>
                                        </p:tgtEl>
                                      </p:cBhvr>
                                    </p:animEffect>
                                  </p:childTnLst>
                                </p:cTn>
                              </p:par>
                            </p:childTnLst>
                          </p:cTn>
                        </p:par>
                        <p:par>
                          <p:cTn id="12" fill="hold">
                            <p:stCondLst>
                              <p:cond delay="500"/>
                            </p:stCondLst>
                            <p:childTnLst>
                              <p:par>
                                <p:cTn id="13" presetID="22" presetClass="entr" presetSubtype="1" fill="hold" nodeType="afterEffect">
                                  <p:stCondLst>
                                    <p:cond delay="500"/>
                                  </p:stCondLst>
                                  <p:childTnLst>
                                    <p:set>
                                      <p:cBhvr>
                                        <p:cTn id="14" dur="1" fill="hold">
                                          <p:stCondLst>
                                            <p:cond delay="0"/>
                                          </p:stCondLst>
                                        </p:cTn>
                                        <p:tgtEl>
                                          <p:spTgt spid="6150"/>
                                        </p:tgtEl>
                                        <p:attrNameLst>
                                          <p:attrName>style.visibility</p:attrName>
                                        </p:attrNameLst>
                                      </p:cBhvr>
                                      <p:to>
                                        <p:strVal val="visible"/>
                                      </p:to>
                                    </p:set>
                                    <p:animEffect transition="in" filter="wipe(up)">
                                      <p:cBhvr>
                                        <p:cTn id="15" dur="500"/>
                                        <p:tgtEl>
                                          <p:spTgt spid="6150"/>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6147"/>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614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615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615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6153"/>
                                        </p:tgtEl>
                                        <p:attrNameLst>
                                          <p:attrName>style.visibility</p:attrName>
                                        </p:attrNameLst>
                                      </p:cBhvr>
                                      <p:to>
                                        <p:strVal val="visible"/>
                                      </p:to>
                                    </p:se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499"/>
                                          </p:stCondLst>
                                        </p:cTn>
                                        <p:tgtEl>
                                          <p:spTgt spid="6154"/>
                                        </p:tgtEl>
                                        <p:attrNameLst>
                                          <p:attrName>style.visibility</p:attrName>
                                        </p:attrNameLst>
                                      </p:cBhvr>
                                      <p:to>
                                        <p:strVal val="visible"/>
                                      </p:to>
                                    </p:set>
                                  </p:childTnLst>
                                </p:cTn>
                              </p:par>
                            </p:childTnLst>
                          </p:cTn>
                        </p:par>
                        <p:par>
                          <p:cTn id="39" fill="hold">
                            <p:stCondLst>
                              <p:cond delay="1000"/>
                            </p:stCondLst>
                            <p:childTnLst>
                              <p:par>
                                <p:cTn id="40" presetID="1" presetClass="entr" presetSubtype="0" fill="hold" grpId="0" nodeType="afterEffect">
                                  <p:stCondLst>
                                    <p:cond delay="0"/>
                                  </p:stCondLst>
                                  <p:childTnLst>
                                    <p:set>
                                      <p:cBhvr>
                                        <p:cTn id="41" dur="1" fill="hold">
                                          <p:stCondLst>
                                            <p:cond delay="499"/>
                                          </p:stCondLst>
                                        </p:cTn>
                                        <p:tgtEl>
                                          <p:spTgt spid="6155"/>
                                        </p:tgtEl>
                                        <p:attrNameLst>
                                          <p:attrName>style.visibility</p:attrName>
                                        </p:attrNameLst>
                                      </p:cBhvr>
                                      <p:to>
                                        <p:strVal val="visible"/>
                                      </p:to>
                                    </p:set>
                                  </p:childTnLst>
                                </p:cTn>
                              </p:par>
                            </p:childTnLst>
                          </p:cTn>
                        </p:par>
                        <p:par>
                          <p:cTn id="42" fill="hold">
                            <p:stCondLst>
                              <p:cond delay="1500"/>
                            </p:stCondLst>
                            <p:childTnLst>
                              <p:par>
                                <p:cTn id="43" presetID="1" presetClass="entr" presetSubtype="0" fill="hold" grpId="0" nodeType="afterEffect">
                                  <p:stCondLst>
                                    <p:cond delay="0"/>
                                  </p:stCondLst>
                                  <p:childTnLst>
                                    <p:set>
                                      <p:cBhvr>
                                        <p:cTn id="44" dur="1" fill="hold">
                                          <p:stCondLst>
                                            <p:cond delay="499"/>
                                          </p:stCondLst>
                                        </p:cTn>
                                        <p:tgtEl>
                                          <p:spTgt spid="6157"/>
                                        </p:tgtEl>
                                        <p:attrNameLst>
                                          <p:attrName>style.visibility</p:attrName>
                                        </p:attrNameLst>
                                      </p:cBhvr>
                                      <p:to>
                                        <p:strVal val="visible"/>
                                      </p:to>
                                    </p:set>
                                  </p:childTnLst>
                                </p:cTn>
                              </p:par>
                            </p:childTnLst>
                          </p:cTn>
                        </p:par>
                        <p:par>
                          <p:cTn id="45" fill="hold">
                            <p:stCondLst>
                              <p:cond delay="2000"/>
                            </p:stCondLst>
                            <p:childTnLst>
                              <p:par>
                                <p:cTn id="46" presetID="1" presetClass="entr" presetSubtype="0" fill="hold" grpId="0" nodeType="afterEffect">
                                  <p:stCondLst>
                                    <p:cond delay="0"/>
                                  </p:stCondLst>
                                  <p:childTnLst>
                                    <p:set>
                                      <p:cBhvr>
                                        <p:cTn id="47" dur="1" fill="hold">
                                          <p:stCondLst>
                                            <p:cond delay="499"/>
                                          </p:stCondLst>
                                        </p:cTn>
                                        <p:tgtEl>
                                          <p:spTgt spid="6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6147" grpId="0" animBg="1" autoUpdateAnimBg="0"/>
      <p:bldP spid="6148" grpId="0" animBg="1" autoUpdateAnimBg="0"/>
      <p:bldP spid="6151" grpId="0" autoUpdateAnimBg="0"/>
      <p:bldP spid="6152" grpId="0" autoUpdateAnimBg="0"/>
      <p:bldP spid="6153" grpId="0" autoUpdateAnimBg="0"/>
      <p:bldP spid="6154" grpId="0" animBg="1"/>
      <p:bldP spid="6155" grpId="0" autoUpdateAnimBg="0"/>
      <p:bldP spid="6156" grpId="0" autoUpdateAnimBg="0"/>
      <p:bldP spid="61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ph type="title"/>
          </p:nvPr>
        </p:nvSpPr>
        <p:spPr/>
        <p:txBody>
          <a:bodyPr/>
          <a:lstStyle/>
          <a:p>
            <a:pPr eaLnBrk="1" hangingPunct="1"/>
            <a:r>
              <a:rPr lang="en-US" sz="3900" smtClean="0">
                <a:solidFill>
                  <a:srgbClr val="7F7F7F"/>
                </a:solidFill>
              </a:rPr>
              <a:t>Overview of enforcement procedure limits</a:t>
            </a:r>
          </a:p>
        </p:txBody>
      </p:sp>
      <p:sp>
        <p:nvSpPr>
          <p:cNvPr id="2" name="Rectangle 2"/>
          <p:cNvSpPr>
            <a:spLocks/>
          </p:cNvSpPr>
          <p:nvPr/>
        </p:nvSpPr>
        <p:spPr bwMode="auto">
          <a:xfrm>
            <a:off x="641350" y="1498600"/>
            <a:ext cx="1295400" cy="355600"/>
          </a:xfrm>
          <a:prstGeom prst="rect">
            <a:avLst/>
          </a:prstGeom>
          <a:noFill/>
          <a:ln w="12700" cap="rnd">
            <a:noFill/>
            <a:round/>
            <a:headEnd/>
            <a:tailEnd/>
          </a:ln>
        </p:spPr>
        <p:txBody>
          <a:bodyPr lIns="38100" tIns="38100" rIns="38100" bIns="38100"/>
          <a:lstStyle/>
          <a:p>
            <a:pPr algn="l"/>
            <a:r>
              <a:rPr lang="en-US" sz="1800" u="sng">
                <a:solidFill>
                  <a:schemeClr val="tx1"/>
                </a:solidFill>
                <a:latin typeface="Calibri Bold" charset="0"/>
                <a:ea typeface="Calibri Bold" charset="0"/>
                <a:cs typeface="Calibri Bold" charset="0"/>
                <a:sym typeface="Calibri Bold" charset="0"/>
              </a:rPr>
              <a:t>Time limits</a:t>
            </a:r>
          </a:p>
        </p:txBody>
      </p:sp>
      <p:sp>
        <p:nvSpPr>
          <p:cNvPr id="7171" name="Rectangle 3"/>
          <p:cNvSpPr>
            <a:spLocks/>
          </p:cNvSpPr>
          <p:nvPr/>
        </p:nvSpPr>
        <p:spPr bwMode="auto">
          <a:xfrm>
            <a:off x="641350" y="1855788"/>
            <a:ext cx="4800600" cy="3556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The proceedings may be initiated within </a:t>
            </a:r>
            <a:r>
              <a:rPr lang="en-US" sz="1800">
                <a:solidFill>
                  <a:schemeClr val="tx1"/>
                </a:solidFill>
                <a:latin typeface="Calibri Bold" charset="0"/>
                <a:ea typeface="Calibri Bold" charset="0"/>
                <a:cs typeface="Calibri Bold" charset="0"/>
                <a:sym typeface="Calibri Bold" charset="0"/>
              </a:rPr>
              <a:t>3 years</a:t>
            </a:r>
          </a:p>
        </p:txBody>
      </p:sp>
      <p:sp>
        <p:nvSpPr>
          <p:cNvPr id="7172" name="Rectangle 4"/>
          <p:cNvSpPr>
            <a:spLocks/>
          </p:cNvSpPr>
          <p:nvPr/>
        </p:nvSpPr>
        <p:spPr bwMode="auto">
          <a:xfrm>
            <a:off x="641350" y="2141538"/>
            <a:ext cx="5295900" cy="3556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The enforcement must be completed within </a:t>
            </a:r>
            <a:r>
              <a:rPr lang="en-US" sz="1800">
                <a:solidFill>
                  <a:schemeClr val="tx1"/>
                </a:solidFill>
                <a:latin typeface="Calibri Bold" charset="0"/>
                <a:ea typeface="Calibri Bold" charset="0"/>
                <a:cs typeface="Calibri Bold" charset="0"/>
                <a:sym typeface="Calibri Bold" charset="0"/>
              </a:rPr>
              <a:t>2 months</a:t>
            </a:r>
          </a:p>
        </p:txBody>
      </p:sp>
      <p:sp>
        <p:nvSpPr>
          <p:cNvPr id="7173" name="Rectangle 5"/>
          <p:cNvSpPr>
            <a:spLocks/>
          </p:cNvSpPr>
          <p:nvPr/>
        </p:nvSpPr>
        <p:spPr bwMode="auto">
          <a:xfrm>
            <a:off x="641350" y="2641600"/>
            <a:ext cx="1600200" cy="355600"/>
          </a:xfrm>
          <a:prstGeom prst="rect">
            <a:avLst/>
          </a:prstGeom>
          <a:noFill/>
          <a:ln w="12700" cap="rnd">
            <a:noFill/>
            <a:round/>
            <a:headEnd/>
            <a:tailEnd/>
          </a:ln>
        </p:spPr>
        <p:txBody>
          <a:bodyPr wrap="none" lIns="38100" tIns="38100" rIns="38100" bIns="38100">
            <a:spAutoFit/>
          </a:bodyPr>
          <a:lstStyle/>
          <a:p>
            <a:pPr algn="l"/>
            <a:r>
              <a:rPr lang="en-US" sz="1800" u="sng">
                <a:solidFill>
                  <a:schemeClr val="tx1"/>
                </a:solidFill>
                <a:latin typeface="Calibri Bold" charset="0"/>
                <a:ea typeface="Calibri Bold" charset="0"/>
                <a:cs typeface="Calibri Bold" charset="0"/>
                <a:sym typeface="Calibri Bold" charset="0"/>
              </a:rPr>
              <a:t>Territorial limits</a:t>
            </a:r>
          </a:p>
        </p:txBody>
      </p:sp>
      <p:sp>
        <p:nvSpPr>
          <p:cNvPr id="7174" name="Rectangle 6"/>
          <p:cNvSpPr>
            <a:spLocks/>
          </p:cNvSpPr>
          <p:nvPr/>
        </p:nvSpPr>
        <p:spPr bwMode="auto">
          <a:xfrm>
            <a:off x="641350" y="2927350"/>
            <a:ext cx="7874000" cy="3556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Enforcement actions can be binding </a:t>
            </a:r>
            <a:r>
              <a:rPr lang="en-US" sz="1800">
                <a:solidFill>
                  <a:schemeClr val="tx1"/>
                </a:solidFill>
                <a:latin typeface="Calibri Bold" charset="0"/>
                <a:ea typeface="Calibri Bold" charset="0"/>
                <a:cs typeface="Calibri Bold" charset="0"/>
                <a:sym typeface="Calibri Bold" charset="0"/>
              </a:rPr>
              <a:t>within the territory of the Russian Federation</a:t>
            </a:r>
          </a:p>
        </p:txBody>
      </p:sp>
      <p:sp>
        <p:nvSpPr>
          <p:cNvPr id="7175" name="Rectangle 7"/>
          <p:cNvSpPr>
            <a:spLocks/>
          </p:cNvSpPr>
          <p:nvPr/>
        </p:nvSpPr>
        <p:spPr bwMode="auto">
          <a:xfrm>
            <a:off x="642938" y="3500438"/>
            <a:ext cx="7937500" cy="6350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Bold" charset="0"/>
                <a:ea typeface="Calibri Bold" charset="0"/>
                <a:cs typeface="Calibri Bold" charset="0"/>
                <a:sym typeface="Calibri Bold" charset="0"/>
              </a:rPr>
              <a:t>Garnishment </a:t>
            </a:r>
            <a:r>
              <a:rPr lang="en-US" sz="1800">
                <a:solidFill>
                  <a:schemeClr val="tx1"/>
                </a:solidFill>
                <a:latin typeface="Calibri" charset="0"/>
                <a:ea typeface="Calibri" charset="0"/>
                <a:cs typeface="Calibri" charset="0"/>
                <a:sym typeface="Calibri" charset="0"/>
              </a:rPr>
              <a:t>applies only to the debtors </a:t>
            </a:r>
            <a:r>
              <a:rPr lang="en-US" sz="1800">
                <a:solidFill>
                  <a:schemeClr val="tx1"/>
                </a:solidFill>
                <a:latin typeface="Calibri Bold" charset="0"/>
                <a:ea typeface="Calibri Bold" charset="0"/>
                <a:cs typeface="Calibri Bold" charset="0"/>
                <a:sym typeface="Calibri Bold" charset="0"/>
              </a:rPr>
              <a:t>situated within the Russian Federation</a:t>
            </a:r>
            <a:r>
              <a:rPr lang="en-US" sz="1800">
                <a:solidFill>
                  <a:schemeClr val="tx1"/>
                </a:solidFill>
                <a:latin typeface="Calibri" charset="0"/>
                <a:ea typeface="Calibri" charset="0"/>
                <a:cs typeface="Calibri" charset="0"/>
                <a:sym typeface="Calibri" charset="0"/>
              </a:rPr>
              <a:t> unless  a treaty provides otherwise</a:t>
            </a:r>
          </a:p>
        </p:txBody>
      </p:sp>
      <p:sp>
        <p:nvSpPr>
          <p:cNvPr id="7176" name="Rectangle 8"/>
          <p:cNvSpPr>
            <a:spLocks/>
          </p:cNvSpPr>
          <p:nvPr/>
        </p:nvSpPr>
        <p:spPr bwMode="auto">
          <a:xfrm>
            <a:off x="642938" y="4143375"/>
            <a:ext cx="3228975" cy="355600"/>
          </a:xfrm>
          <a:prstGeom prst="rect">
            <a:avLst/>
          </a:prstGeom>
          <a:noFill/>
          <a:ln w="12700" cap="rnd">
            <a:noFill/>
            <a:round/>
            <a:headEnd/>
            <a:tailEnd/>
          </a:ln>
        </p:spPr>
        <p:txBody>
          <a:bodyPr wrap="none" lIns="38100" tIns="38100" rIns="38100" bIns="38100">
            <a:spAutoFit/>
          </a:bodyPr>
          <a:lstStyle/>
          <a:p>
            <a:pPr algn="l"/>
            <a:r>
              <a:rPr lang="en-US" sz="1800" u="sng">
                <a:solidFill>
                  <a:schemeClr val="tx1"/>
                </a:solidFill>
                <a:latin typeface="Calibri Bold" charset="0"/>
                <a:ea typeface="Calibri Bold" charset="0"/>
                <a:cs typeface="Calibri Bold" charset="0"/>
                <a:sym typeface="Calibri Bold" charset="0"/>
              </a:rPr>
              <a:t>Limits as to the types of property</a:t>
            </a:r>
          </a:p>
        </p:txBody>
      </p:sp>
      <p:sp>
        <p:nvSpPr>
          <p:cNvPr id="7177" name="Rectangle 9"/>
          <p:cNvSpPr>
            <a:spLocks/>
          </p:cNvSpPr>
          <p:nvPr/>
        </p:nvSpPr>
        <p:spPr bwMode="auto">
          <a:xfrm>
            <a:off x="642938" y="4429125"/>
            <a:ext cx="4089400" cy="3556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No exceptions as to the types of property</a:t>
            </a:r>
          </a:p>
        </p:txBody>
      </p:sp>
      <p:sp>
        <p:nvSpPr>
          <p:cNvPr id="7178" name="Rectangle 10"/>
          <p:cNvSpPr>
            <a:spLocks/>
          </p:cNvSpPr>
          <p:nvPr/>
        </p:nvSpPr>
        <p:spPr bwMode="auto">
          <a:xfrm>
            <a:off x="642938" y="4714875"/>
            <a:ext cx="7874000" cy="6350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Certain property necessary for the day-to-day survival of an individual and certain purpose funds of an organisation can be non-attachable</a:t>
            </a:r>
          </a:p>
        </p:txBody>
      </p:sp>
      <p:sp>
        <p:nvSpPr>
          <p:cNvPr id="7179" name="Rectangle 11"/>
          <p:cNvSpPr>
            <a:spLocks/>
          </p:cNvSpPr>
          <p:nvPr/>
        </p:nvSpPr>
        <p:spPr bwMode="auto">
          <a:xfrm>
            <a:off x="642938" y="5500688"/>
            <a:ext cx="3228975" cy="355600"/>
          </a:xfrm>
          <a:prstGeom prst="rect">
            <a:avLst/>
          </a:prstGeom>
          <a:noFill/>
          <a:ln w="12700" cap="rnd">
            <a:noFill/>
            <a:round/>
            <a:headEnd/>
            <a:tailEnd/>
          </a:ln>
        </p:spPr>
        <p:txBody>
          <a:bodyPr wrap="none" lIns="38100" tIns="38100" rIns="38100" bIns="38100">
            <a:spAutoFit/>
          </a:bodyPr>
          <a:lstStyle/>
          <a:p>
            <a:pPr algn="l"/>
            <a:r>
              <a:rPr lang="en-US" sz="1800" u="sng">
                <a:solidFill>
                  <a:schemeClr val="tx1"/>
                </a:solidFill>
                <a:latin typeface="Calibri Bold" charset="0"/>
                <a:ea typeface="Calibri Bold" charset="0"/>
                <a:cs typeface="Calibri Bold" charset="0"/>
                <a:sym typeface="Calibri Bold" charset="0"/>
              </a:rPr>
              <a:t>Limits as to the types of property</a:t>
            </a:r>
          </a:p>
        </p:txBody>
      </p:sp>
      <p:sp>
        <p:nvSpPr>
          <p:cNvPr id="7180" name="Rectangle 12"/>
          <p:cNvSpPr>
            <a:spLocks/>
          </p:cNvSpPr>
          <p:nvPr/>
        </p:nvSpPr>
        <p:spPr bwMode="auto">
          <a:xfrm>
            <a:off x="642938" y="5857875"/>
            <a:ext cx="7226300" cy="3556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No veil piercing is allowed on the enforcement stage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7171"/>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717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7173"/>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grpId="0" nodeType="afterEffect">
                                  <p:stCondLst>
                                    <p:cond delay="0"/>
                                  </p:stCondLst>
                                  <p:childTnLst>
                                    <p:set>
                                      <p:cBhvr>
                                        <p:cTn id="19" dur="1" fill="hold">
                                          <p:stCondLst>
                                            <p:cond delay="499"/>
                                          </p:stCondLst>
                                        </p:cTn>
                                        <p:tgtEl>
                                          <p:spTgt spid="7174"/>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grpId="0" nodeType="afterEffect">
                                  <p:stCondLst>
                                    <p:cond delay="0"/>
                                  </p:stCondLst>
                                  <p:childTnLst>
                                    <p:set>
                                      <p:cBhvr>
                                        <p:cTn id="22" dur="1" fill="hold">
                                          <p:stCondLst>
                                            <p:cond delay="499"/>
                                          </p:stCondLst>
                                        </p:cTn>
                                        <p:tgtEl>
                                          <p:spTgt spid="717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176"/>
                                        </p:tgtEl>
                                        <p:attrNameLst>
                                          <p:attrName>style.visibility</p:attrName>
                                        </p:attrNameLst>
                                      </p:cBhvr>
                                      <p:to>
                                        <p:strVal val="visible"/>
                                      </p:to>
                                    </p:set>
                                  </p:childTnLst>
                                </p:cTn>
                              </p:par>
                            </p:childTnLst>
                          </p:cTn>
                        </p:par>
                        <p:par>
                          <p:cTn id="27" fill="hold">
                            <p:stCondLst>
                              <p:cond delay="500"/>
                            </p:stCondLst>
                            <p:childTnLst>
                              <p:par>
                                <p:cTn id="28" presetID="1" presetClass="entr" presetSubtype="0" fill="hold" grpId="0" nodeType="afterEffect">
                                  <p:stCondLst>
                                    <p:cond delay="0"/>
                                  </p:stCondLst>
                                  <p:childTnLst>
                                    <p:set>
                                      <p:cBhvr>
                                        <p:cTn id="29" dur="1" fill="hold">
                                          <p:stCondLst>
                                            <p:cond delay="499"/>
                                          </p:stCondLst>
                                        </p:cTn>
                                        <p:tgtEl>
                                          <p:spTgt spid="7177"/>
                                        </p:tgtEl>
                                        <p:attrNameLst>
                                          <p:attrName>style.visibility</p:attrName>
                                        </p:attrNameLst>
                                      </p:cBhvr>
                                      <p:to>
                                        <p:strVal val="visible"/>
                                      </p:to>
                                    </p:set>
                                  </p:childTnLst>
                                </p:cTn>
                              </p:par>
                            </p:childTnLst>
                          </p:cTn>
                        </p:par>
                        <p:par>
                          <p:cTn id="30" fill="hold">
                            <p:stCondLst>
                              <p:cond delay="1000"/>
                            </p:stCondLst>
                            <p:childTnLst>
                              <p:par>
                                <p:cTn id="31" presetID="1" presetClass="entr" presetSubtype="0" fill="hold" grpId="0" nodeType="afterEffect">
                                  <p:stCondLst>
                                    <p:cond delay="0"/>
                                  </p:stCondLst>
                                  <p:childTnLst>
                                    <p:set>
                                      <p:cBhvr>
                                        <p:cTn id="32" dur="1" fill="hold">
                                          <p:stCondLst>
                                            <p:cond delay="499"/>
                                          </p:stCondLst>
                                        </p:cTn>
                                        <p:tgtEl>
                                          <p:spTgt spid="717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7179"/>
                                        </p:tgtEl>
                                        <p:attrNameLst>
                                          <p:attrName>style.visibility</p:attrName>
                                        </p:attrNameLst>
                                      </p:cBhvr>
                                      <p:to>
                                        <p:strVal val="visible"/>
                                      </p:to>
                                    </p:se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499"/>
                                          </p:stCondLst>
                                        </p:cTn>
                                        <p:tgtEl>
                                          <p:spTgt spid="71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7171" grpId="0" autoUpdateAnimBg="0"/>
      <p:bldP spid="7172" grpId="0" autoUpdateAnimBg="0"/>
      <p:bldP spid="7173" grpId="0" autoUpdateAnimBg="0"/>
      <p:bldP spid="7174" grpId="0" autoUpdateAnimBg="0"/>
      <p:bldP spid="7175" grpId="0" autoUpdateAnimBg="0"/>
      <p:bldP spid="7176" grpId="0" autoUpdateAnimBg="0"/>
      <p:bldP spid="7177" grpId="0" autoUpdateAnimBg="0"/>
      <p:bldP spid="7178" grpId="0" autoUpdateAnimBg="0"/>
      <p:bldP spid="7179" grpId="0" autoUpdateAnimBg="0"/>
      <p:bldP spid="718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1"/>
          <p:cNvSpPr>
            <a:spLocks noChangeArrowheads="1"/>
          </p:cNvSpPr>
          <p:nvPr>
            <p:ph type="title"/>
          </p:nvPr>
        </p:nvSpPr>
        <p:spPr/>
        <p:txBody>
          <a:bodyPr/>
          <a:lstStyle/>
          <a:p>
            <a:pPr eaLnBrk="1" hangingPunct="1"/>
            <a:r>
              <a:rPr lang="en-US" smtClean="0">
                <a:solidFill>
                  <a:srgbClr val="7F7F7F"/>
                </a:solidFill>
              </a:rPr>
              <a:t>Step-by-step plan</a:t>
            </a:r>
          </a:p>
        </p:txBody>
      </p:sp>
      <p:sp>
        <p:nvSpPr>
          <p:cNvPr id="5122" name="Rectangle 2"/>
          <p:cNvSpPr>
            <a:spLocks noChangeArrowheads="1"/>
          </p:cNvSpPr>
          <p:nvPr>
            <p:ph type="body" idx="1"/>
          </p:nvPr>
        </p:nvSpPr>
        <p:spPr/>
        <p:txBody>
          <a:bodyPr/>
          <a:lstStyle/>
          <a:p>
            <a:pPr marL="304800" indent="-304800" eaLnBrk="1" hangingPunct="1">
              <a:spcBef>
                <a:spcPct val="0"/>
              </a:spcBef>
            </a:pPr>
            <a:r>
              <a:rPr lang="en-US" sz="2800" smtClean="0">
                <a:ea typeface="Calibri Bold" charset="0"/>
                <a:cs typeface="Calibri Bold" charset="0"/>
                <a:sym typeface="Calibri Bold" charset="0"/>
              </a:rPr>
              <a:t>Step 1 – Overview of enforcement procedure in Russia</a:t>
            </a:r>
            <a:endParaRPr lang="en-US" sz="2800" smtClean="0">
              <a:ea typeface="ヒラギノ角ゴ ProN W6" charset="0"/>
              <a:cs typeface="ヒラギノ角ゴ ProN W6" charset="0"/>
              <a:sym typeface="Calibri Bold" charset="0"/>
            </a:endParaRPr>
          </a:p>
          <a:p>
            <a:pPr marL="304800" indent="-304800" eaLnBrk="1" hangingPunct="1">
              <a:spcBef>
                <a:spcPts val="1200"/>
              </a:spcBef>
            </a:pPr>
            <a:r>
              <a:rPr lang="en-US" sz="2800" smtClean="0"/>
              <a:t>Step 2 – Identifying applicable rules</a:t>
            </a:r>
          </a:p>
          <a:p>
            <a:pPr marL="304800" indent="-304800" eaLnBrk="1" hangingPunct="1">
              <a:spcBef>
                <a:spcPts val="1200"/>
              </a:spcBef>
            </a:pPr>
            <a:r>
              <a:rPr lang="en-US" sz="2800" smtClean="0"/>
              <a:t>Step 3 – General requirements for recognition and enforcement</a:t>
            </a:r>
          </a:p>
          <a:p>
            <a:pPr marL="304800" indent="-304800" eaLnBrk="1" hangingPunct="1">
              <a:spcBef>
                <a:spcPts val="1200"/>
              </a:spcBef>
            </a:pPr>
            <a:r>
              <a:rPr lang="en-US" sz="2800" smtClean="0"/>
              <a:t>Step 4 – Possible objections against recognition</a:t>
            </a:r>
          </a:p>
          <a:p>
            <a:pPr marL="304800" indent="-304800" eaLnBrk="1" hangingPunct="1">
              <a:spcBef>
                <a:spcPts val="1200"/>
              </a:spcBef>
            </a:pPr>
            <a:r>
              <a:rPr lang="en-US" sz="2800" smtClean="0"/>
              <a:t>Step 5 – Procedural issues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232384" presetClass="entr" presetSubtype="53000064" fill="hold" grpId="0" nodeType="clickEffect">
                                  <p:stCondLst>
                                    <p:cond delay="0"/>
                                  </p:stCondLst>
                                  <p:childTnLst>
                                    <p:set>
                                      <p:cBhvr>
                                        <p:cTn id="6" dur="1" fill="hold">
                                          <p:stCondLst>
                                            <p:cond delay="499"/>
                                          </p:stCondLst>
                                        </p:cTn>
                                        <p:tgtEl>
                                          <p:spTgt spid="5122">
                                            <p:txEl>
                                              <p:pRg st="0" end="0"/>
                                            </p:txEl>
                                          </p:spTgt>
                                        </p:tgtEl>
                                        <p:attrNameLst>
                                          <p:attrName>style.visibility</p:attrName>
                                        </p:attrNameLst>
                                      </p:cBhvr>
                                      <p:to>
                                        <p:strVal val="visible"/>
                                      </p:to>
                                    </p:set>
                                  </p:childTnLst>
                                </p:cTn>
                              </p:par>
                              <p:par>
                                <p:cTn id="7" presetID="53232384" presetClass="entr" presetSubtype="53000064" fill="hold" grpId="0" nodeType="withEffect">
                                  <p:stCondLst>
                                    <p:cond delay="0"/>
                                  </p:stCondLst>
                                  <p:childTnLst>
                                    <p:set>
                                      <p:cBhvr>
                                        <p:cTn id="8" dur="1" fill="hold">
                                          <p:stCondLst>
                                            <p:cond delay="499"/>
                                          </p:stCondLst>
                                        </p:cTn>
                                        <p:tgtEl>
                                          <p:spTgt spid="5122">
                                            <p:txEl>
                                              <p:pRg st="1" end="1"/>
                                            </p:txEl>
                                          </p:spTgt>
                                        </p:tgtEl>
                                        <p:attrNameLst>
                                          <p:attrName>style.visibility</p:attrName>
                                        </p:attrNameLst>
                                      </p:cBhvr>
                                      <p:to>
                                        <p:strVal val="visible"/>
                                      </p:to>
                                    </p:set>
                                  </p:childTnLst>
                                </p:cTn>
                              </p:par>
                              <p:par>
                                <p:cTn id="9" presetID="53232384" presetClass="entr" presetSubtype="53000064" fill="hold" grpId="0" nodeType="withEffect">
                                  <p:stCondLst>
                                    <p:cond delay="0"/>
                                  </p:stCondLst>
                                  <p:childTnLst>
                                    <p:set>
                                      <p:cBhvr>
                                        <p:cTn id="10" dur="1" fill="hold">
                                          <p:stCondLst>
                                            <p:cond delay="499"/>
                                          </p:stCondLst>
                                        </p:cTn>
                                        <p:tgtEl>
                                          <p:spTgt spid="5122">
                                            <p:txEl>
                                              <p:pRg st="2" end="2"/>
                                            </p:txEl>
                                          </p:spTgt>
                                        </p:tgtEl>
                                        <p:attrNameLst>
                                          <p:attrName>style.visibility</p:attrName>
                                        </p:attrNameLst>
                                      </p:cBhvr>
                                      <p:to>
                                        <p:strVal val="visible"/>
                                      </p:to>
                                    </p:set>
                                  </p:childTnLst>
                                </p:cTn>
                              </p:par>
                              <p:par>
                                <p:cTn id="11" presetID="53232384" presetClass="entr" presetSubtype="53000064" fill="hold" grpId="0" nodeType="withEffect">
                                  <p:stCondLst>
                                    <p:cond delay="0"/>
                                  </p:stCondLst>
                                  <p:childTnLst>
                                    <p:set>
                                      <p:cBhvr>
                                        <p:cTn id="12" dur="1" fill="hold">
                                          <p:stCondLst>
                                            <p:cond delay="499"/>
                                          </p:stCondLst>
                                        </p:cTn>
                                        <p:tgtEl>
                                          <p:spTgt spid="5122">
                                            <p:txEl>
                                              <p:pRg st="3" end="3"/>
                                            </p:txEl>
                                          </p:spTgt>
                                        </p:tgtEl>
                                        <p:attrNameLst>
                                          <p:attrName>style.visibility</p:attrName>
                                        </p:attrNameLst>
                                      </p:cBhvr>
                                      <p:to>
                                        <p:strVal val="visible"/>
                                      </p:to>
                                    </p:set>
                                  </p:childTnLst>
                                </p:cTn>
                              </p:par>
                              <p:par>
                                <p:cTn id="13" presetID="53232384" presetClass="entr" presetSubtype="53000064" fill="hold" grpId="0" nodeType="withEffect">
                                  <p:stCondLst>
                                    <p:cond delay="0"/>
                                  </p:stCondLst>
                                  <p:childTnLst>
                                    <p:set>
                                      <p:cBhvr>
                                        <p:cTn id="14" dur="1" fill="hold">
                                          <p:stCondLst>
                                            <p:cond delay="499"/>
                                          </p:stCondLst>
                                        </p:cTn>
                                        <p:tgtEl>
                                          <p:spTgt spid="51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childTnLst>
                                    <p:set>
                                      <p:cBhvr override="childStyle">
                                        <p:cTn id="18" dur="indefinite"/>
                                        <p:tgtEl>
                                          <p:spTgt spid="5122">
                                            <p:txEl>
                                              <p:pRg st="1" end="1"/>
                                            </p:txEl>
                                          </p:spTgt>
                                        </p:tgtEl>
                                        <p:attrNameLst>
                                          <p:attrName>style.fontStyle</p:attrName>
                                        </p:attrNameLst>
                                      </p:cBhvr>
                                      <p:to>
                                        <p:strVal val="normal"/>
                                      </p:to>
                                    </p:set>
                                    <p:set>
                                      <p:cBhvr override="childStyle">
                                        <p:cTn id="19" dur="indefinite"/>
                                        <p:tgtEl>
                                          <p:spTgt spid="5122">
                                            <p:txEl>
                                              <p:pRg st="1" end="1"/>
                                            </p:txEl>
                                          </p:spTgt>
                                        </p:tgtEl>
                                        <p:attrNameLst>
                                          <p:attrName>style.fontWeight</p:attrName>
                                        </p:attrNameLst>
                                      </p:cBhvr>
                                      <p:to>
                                        <p:strVal val="bold"/>
                                      </p:to>
                                    </p:set>
                                    <p:set>
                                      <p:cBhvr override="childStyle">
                                        <p:cTn id="20" dur="indefinite"/>
                                        <p:tgtEl>
                                          <p:spTgt spid="5122">
                                            <p:txEl>
                                              <p:pRg st="1" end="1"/>
                                            </p:txEl>
                                          </p:spTgt>
                                        </p:tgtEl>
                                        <p:attrNameLst>
                                          <p:attrName>style.textDecorationUnderline</p:attrName>
                                        </p:attrNameLst>
                                      </p:cBhvr>
                                      <p:to>
                                        <p:strVal val="false"/>
                                      </p:to>
                                    </p:set>
                                  </p:childTnLst>
                                </p:cTn>
                              </p:par>
                              <p:par>
                                <p:cTn id="21" presetID="4" presetClass="emph" presetSubtype="2" fill="hold" nodeType="withEffect">
                                  <p:stCondLst>
                                    <p:cond delay="0"/>
                                  </p:stCondLst>
                                  <p:childTnLst>
                                    <p:anim to="1.2" calcmode="lin" valueType="num">
                                      <p:cBhvr override="childStyle">
                                        <p:cTn id="22" dur="500" fill="hold"/>
                                        <p:tgtEl>
                                          <p:spTgt spid="5122">
                                            <p:txEl>
                                              <p:pRg st="1" end="1"/>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ph type="title"/>
          </p:nvPr>
        </p:nvSpPr>
        <p:spPr/>
        <p:txBody>
          <a:bodyPr/>
          <a:lstStyle/>
          <a:p>
            <a:pPr eaLnBrk="1" hangingPunct="1"/>
            <a:r>
              <a:rPr lang="en-US" smtClean="0">
                <a:solidFill>
                  <a:srgbClr val="7F7F7F"/>
                </a:solidFill>
              </a:rPr>
              <a:t>Identifying applicable rules</a:t>
            </a:r>
          </a:p>
        </p:txBody>
      </p:sp>
      <p:sp>
        <p:nvSpPr>
          <p:cNvPr id="2" name="Rectangle 2"/>
          <p:cNvSpPr>
            <a:spLocks/>
          </p:cNvSpPr>
          <p:nvPr/>
        </p:nvSpPr>
        <p:spPr bwMode="auto">
          <a:xfrm>
            <a:off x="927100" y="1355725"/>
            <a:ext cx="7302500" cy="11938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According to the article 15(4) of the Constitution of the Russian Federation, its </a:t>
            </a:r>
            <a:r>
              <a:rPr lang="en-US" sz="1800">
                <a:solidFill>
                  <a:schemeClr val="tx1"/>
                </a:solidFill>
                <a:latin typeface="Calibri Bold" charset="0"/>
                <a:ea typeface="Calibri Bold" charset="0"/>
                <a:cs typeface="Calibri Bold" charset="0"/>
                <a:sym typeface="Calibri Bold" charset="0"/>
              </a:rPr>
              <a:t>international commitments prevail over federal laws</a:t>
            </a:r>
            <a:r>
              <a:rPr lang="en-US" sz="1800">
                <a:solidFill>
                  <a:schemeClr val="tx1"/>
                </a:solidFill>
                <a:latin typeface="Calibri" charset="0"/>
                <a:ea typeface="Calibri" charset="0"/>
                <a:cs typeface="Calibri" charset="0"/>
                <a:sym typeface="Calibri" charset="0"/>
              </a:rPr>
              <a:t>.</a:t>
            </a:r>
          </a:p>
          <a:p>
            <a:pPr algn="l"/>
            <a:r>
              <a:rPr lang="en-US" sz="1800">
                <a:solidFill>
                  <a:schemeClr val="tx1"/>
                </a:solidFill>
                <a:latin typeface="Calibri" charset="0"/>
                <a:ea typeface="Calibri" charset="0"/>
                <a:cs typeface="Calibri" charset="0"/>
                <a:sym typeface="Calibri" charset="0"/>
              </a:rPr>
              <a:t>Thus the principle choice of the applicable rules will be between the laws of the Russian Federation and the treaties.</a:t>
            </a:r>
          </a:p>
        </p:txBody>
      </p:sp>
      <p:sp>
        <p:nvSpPr>
          <p:cNvPr id="9219" name="Rectangle 3"/>
          <p:cNvSpPr>
            <a:spLocks/>
          </p:cNvSpPr>
          <p:nvPr/>
        </p:nvSpPr>
        <p:spPr bwMode="auto">
          <a:xfrm>
            <a:off x="927100" y="2570163"/>
            <a:ext cx="7372350" cy="2109787"/>
          </a:xfrm>
          <a:prstGeom prst="rect">
            <a:avLst/>
          </a:prstGeom>
          <a:noFill/>
          <a:ln w="12700" cap="rnd">
            <a:noFill/>
            <a:round/>
            <a:headEnd/>
            <a:tailEnd/>
          </a:ln>
        </p:spPr>
        <p:txBody>
          <a:bodyPr lIns="38100" tIns="38100" rIns="38100" bIns="38100"/>
          <a:lstStyle/>
          <a:p>
            <a:pPr algn="l">
              <a:spcBef>
                <a:spcPts val="600"/>
              </a:spcBef>
            </a:pPr>
            <a:r>
              <a:rPr lang="en-US" sz="1800">
                <a:solidFill>
                  <a:schemeClr val="tx1"/>
                </a:solidFill>
                <a:latin typeface="Calibri" charset="0"/>
                <a:ea typeface="Calibri" charset="0"/>
                <a:cs typeface="Calibri" charset="0"/>
                <a:sym typeface="Calibri" charset="0"/>
              </a:rPr>
              <a:t>1. As far as we know, the </a:t>
            </a:r>
            <a:r>
              <a:rPr lang="en-US" sz="1800">
                <a:solidFill>
                  <a:schemeClr val="tx1"/>
                </a:solidFill>
                <a:latin typeface="Calibri Bold" charset="0"/>
                <a:ea typeface="Calibri Bold" charset="0"/>
                <a:cs typeface="Calibri Bold" charset="0"/>
                <a:sym typeface="Calibri Bold" charset="0"/>
              </a:rPr>
              <a:t>bilateral treaties</a:t>
            </a:r>
            <a:r>
              <a:rPr lang="en-US" sz="1800">
                <a:solidFill>
                  <a:schemeClr val="tx1"/>
                </a:solidFill>
                <a:latin typeface="Calibri" charset="0"/>
                <a:ea typeface="Calibri" charset="0"/>
                <a:cs typeface="Calibri" charset="0"/>
                <a:sym typeface="Calibri" charset="0"/>
              </a:rPr>
              <a:t> with the following countries are at the moment in force for the Russian Federation:</a:t>
            </a:r>
          </a:p>
          <a:p>
            <a:pPr algn="l">
              <a:spcBef>
                <a:spcPts val="600"/>
              </a:spcBef>
            </a:pPr>
            <a:r>
              <a:rPr lang="en-US" sz="1800">
                <a:solidFill>
                  <a:schemeClr val="tx1"/>
                </a:solidFill>
                <a:latin typeface="Calibri" charset="0"/>
                <a:ea typeface="Calibri" charset="0"/>
                <a:cs typeface="Calibri" charset="0"/>
                <a:sym typeface="Calibri" charset="0"/>
              </a:rPr>
              <a:t>Azerbaijan, Albania, Algeria, Argentina, Belorussia, Bulgaria, Hungary, Vietnam, Greece, Egypt, Iraq, Spain, Iran, Italy, Yemen, Cyprus, China, the Democratic People's Republic of Korea, Cuba, Kyrgyzstan, Latvia, Lithuania, Moldova, Mongolia, Poland, Romania, Tunis, Finland (family and inheritance matters), Czech Republic, Slovakia, Estonia, Serbia, Macedonia.</a:t>
            </a:r>
          </a:p>
        </p:txBody>
      </p:sp>
      <p:sp>
        <p:nvSpPr>
          <p:cNvPr id="9220" name="Rectangle 4"/>
          <p:cNvSpPr>
            <a:spLocks/>
          </p:cNvSpPr>
          <p:nvPr/>
        </p:nvSpPr>
        <p:spPr bwMode="auto">
          <a:xfrm>
            <a:off x="927100" y="4643438"/>
            <a:ext cx="7442200" cy="2108200"/>
          </a:xfrm>
          <a:prstGeom prst="rect">
            <a:avLst/>
          </a:prstGeom>
          <a:noFill/>
          <a:ln w="12700" cap="rnd">
            <a:noFill/>
            <a:round/>
            <a:headEnd/>
            <a:tailEnd/>
          </a:ln>
        </p:spPr>
        <p:txBody>
          <a:bodyPr lIns="38100" tIns="38100" rIns="38100" bIns="38100"/>
          <a:lstStyle/>
          <a:p>
            <a:pPr algn="l">
              <a:spcBef>
                <a:spcPts val="600"/>
              </a:spcBef>
            </a:pPr>
            <a:r>
              <a:rPr lang="en-US" sz="1800">
                <a:solidFill>
                  <a:schemeClr val="tx1"/>
                </a:solidFill>
                <a:latin typeface="Calibri" charset="0"/>
                <a:ea typeface="Calibri" charset="0"/>
                <a:cs typeface="Calibri" charset="0"/>
                <a:sym typeface="Calibri" charset="0"/>
              </a:rPr>
              <a:t>2. The </a:t>
            </a:r>
            <a:r>
              <a:rPr lang="en-US" sz="1800">
                <a:solidFill>
                  <a:schemeClr val="tx1"/>
                </a:solidFill>
                <a:latin typeface="Calibri Bold" charset="0"/>
                <a:ea typeface="Calibri Bold" charset="0"/>
                <a:cs typeface="Calibri Bold" charset="0"/>
                <a:sym typeface="Calibri Bold" charset="0"/>
              </a:rPr>
              <a:t>multilateral treaties</a:t>
            </a:r>
            <a:r>
              <a:rPr lang="en-US" sz="1800">
                <a:solidFill>
                  <a:schemeClr val="tx1"/>
                </a:solidFill>
                <a:latin typeface="Calibri" charset="0"/>
                <a:ea typeface="Calibri" charset="0"/>
                <a:cs typeface="Calibri" charset="0"/>
                <a:sym typeface="Calibri" charset="0"/>
              </a:rPr>
              <a:t> to which the Russian Federation participates providing for the recognition of foreign court judgments are the two following CIS instruments:</a:t>
            </a:r>
          </a:p>
          <a:p>
            <a:pPr algn="l">
              <a:spcBef>
                <a:spcPts val="600"/>
              </a:spcBef>
            </a:pPr>
            <a:r>
              <a:rPr lang="en-US" sz="1800">
                <a:solidFill>
                  <a:schemeClr val="tx1"/>
                </a:solidFill>
                <a:latin typeface="Calibri" charset="0"/>
                <a:ea typeface="Calibri" charset="0"/>
                <a:cs typeface="Calibri" charset="0"/>
                <a:sym typeface="Calibri" charset="0"/>
              </a:rPr>
              <a:t>Convention on legal assistance and legal relations in civil, family and criminal matters (January 22, 1993) and </a:t>
            </a:r>
          </a:p>
          <a:p>
            <a:pPr algn="l">
              <a:spcBef>
                <a:spcPts val="600"/>
              </a:spcBef>
            </a:pPr>
            <a:r>
              <a:rPr lang="en-US" sz="1800">
                <a:solidFill>
                  <a:schemeClr val="tx1"/>
                </a:solidFill>
                <a:latin typeface="Calibri" charset="0"/>
                <a:ea typeface="Calibri" charset="0"/>
                <a:cs typeface="Calibri" charset="0"/>
                <a:sym typeface="Calibri" charset="0"/>
              </a:rPr>
              <a:t>Agreement on the procedure of adjudication on commercial disputes (March 20, 1992).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9219" grpId="0" autoUpdateAnimBg="0"/>
      <p:bldP spid="9220"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ph type="title"/>
          </p:nvPr>
        </p:nvSpPr>
        <p:spPr/>
        <p:txBody>
          <a:bodyPr/>
          <a:lstStyle/>
          <a:p>
            <a:pPr eaLnBrk="1" hangingPunct="1"/>
            <a:r>
              <a:rPr lang="en-US" smtClean="0">
                <a:solidFill>
                  <a:srgbClr val="7F7F7F"/>
                </a:solidFill>
              </a:rPr>
              <a:t>Identifying applicable rules</a:t>
            </a:r>
          </a:p>
        </p:txBody>
      </p:sp>
      <p:sp>
        <p:nvSpPr>
          <p:cNvPr id="2" name="Rectangle 2"/>
          <p:cNvSpPr>
            <a:spLocks/>
          </p:cNvSpPr>
          <p:nvPr/>
        </p:nvSpPr>
        <p:spPr bwMode="auto">
          <a:xfrm>
            <a:off x="569913" y="1641475"/>
            <a:ext cx="7872412" cy="2109788"/>
          </a:xfrm>
          <a:prstGeom prst="rect">
            <a:avLst/>
          </a:prstGeom>
          <a:noFill/>
          <a:ln w="12700" cap="rnd">
            <a:noFill/>
            <a:round/>
            <a:headEnd/>
            <a:tailEnd/>
          </a:ln>
        </p:spPr>
        <p:txBody>
          <a:bodyPr lIns="38100" tIns="38100" rIns="38100" bIns="38100"/>
          <a:lstStyle/>
          <a:p>
            <a:pPr algn="l">
              <a:spcBef>
                <a:spcPts val="600"/>
              </a:spcBef>
            </a:pPr>
            <a:r>
              <a:rPr lang="en-US" sz="1800">
                <a:solidFill>
                  <a:schemeClr val="tx1"/>
                </a:solidFill>
                <a:latin typeface="Calibri" charset="0"/>
                <a:ea typeface="Calibri" charset="0"/>
                <a:cs typeface="Calibri" charset="0"/>
                <a:sym typeface="Calibri" charset="0"/>
              </a:rPr>
              <a:t>3. Even in the absence of any bilateral or multilateral treaty the following treaties can still be applied in conjunction as a basis for recognition and enforcement:</a:t>
            </a:r>
          </a:p>
          <a:p>
            <a:pPr algn="l">
              <a:spcBef>
                <a:spcPts val="600"/>
              </a:spcBef>
            </a:pPr>
            <a:r>
              <a:rPr lang="en-US" sz="1800">
                <a:solidFill>
                  <a:schemeClr val="tx1"/>
                </a:solidFill>
                <a:latin typeface="Calibri" charset="0"/>
                <a:ea typeface="Calibri" charset="0"/>
                <a:cs typeface="Calibri" charset="0"/>
                <a:sym typeface="Calibri" charset="0"/>
              </a:rPr>
              <a:t>- Agreement on Partnership and Cooperation Establishing a Partnership between the European Communities and Their Member States, of the One Part, and the Russian Federation, of the Other Part (Corfu, 1994) and </a:t>
            </a:r>
          </a:p>
          <a:p>
            <a:pPr algn="l">
              <a:spcBef>
                <a:spcPts val="600"/>
              </a:spcBef>
            </a:pPr>
            <a:r>
              <a:rPr lang="en-US" sz="1800">
                <a:solidFill>
                  <a:schemeClr val="tx1"/>
                </a:solidFill>
                <a:latin typeface="Calibri" charset="0"/>
                <a:ea typeface="Calibri" charset="0"/>
                <a:cs typeface="Calibri" charset="0"/>
                <a:sym typeface="Calibri" charset="0"/>
              </a:rPr>
              <a:t>- Convention for the Protection of Human Rights and Fundamental Freedoms (Rome, 1950)</a:t>
            </a:r>
          </a:p>
        </p:txBody>
      </p:sp>
      <p:sp>
        <p:nvSpPr>
          <p:cNvPr id="10243" name="Rectangle 3"/>
          <p:cNvSpPr>
            <a:spLocks/>
          </p:cNvSpPr>
          <p:nvPr/>
        </p:nvSpPr>
        <p:spPr bwMode="auto">
          <a:xfrm>
            <a:off x="569913" y="3786188"/>
            <a:ext cx="7943850" cy="258445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These agreements does not provide for any special procedure for recognition and enforcement of foreign acts, however, if these agreements are in force between the  forum country and the Russian Federation, </a:t>
            </a:r>
            <a:r>
              <a:rPr lang="en-US" sz="1800">
                <a:solidFill>
                  <a:schemeClr val="tx1"/>
                </a:solidFill>
                <a:latin typeface="Calibri Bold" charset="0"/>
                <a:ea typeface="Calibri Bold" charset="0"/>
                <a:cs typeface="Calibri Bold" charset="0"/>
                <a:sym typeface="Calibri Bold" charset="0"/>
              </a:rPr>
              <a:t>the international comity principle need not be applied as a ground for recognition</a:t>
            </a:r>
            <a:r>
              <a:rPr lang="en-US" sz="1800">
                <a:solidFill>
                  <a:schemeClr val="tx1"/>
                </a:solidFill>
                <a:latin typeface="Calibri" charset="0"/>
                <a:ea typeface="Calibri" charset="0"/>
                <a:cs typeface="Calibri" charset="0"/>
                <a:sym typeface="Calibri" charset="0"/>
              </a:rPr>
              <a:t>.</a:t>
            </a:r>
          </a:p>
          <a:p>
            <a:pPr algn="l"/>
            <a:r>
              <a:rPr lang="en-US" sz="1800">
                <a:solidFill>
                  <a:schemeClr val="tx1"/>
                </a:solidFill>
                <a:latin typeface="Calibri" charset="0"/>
                <a:ea typeface="Calibri" charset="0"/>
                <a:cs typeface="Calibri" charset="0"/>
                <a:sym typeface="Calibri" charset="0"/>
              </a:rPr>
              <a:t>It is to be mentioned however, that these treaties were conclusively applied in two cases so far (case No 5-G02-64 </a:t>
            </a:r>
            <a:r>
              <a:rPr lang="en-US" sz="1800">
                <a:solidFill>
                  <a:schemeClr val="tx1"/>
                </a:solidFill>
                <a:latin typeface="Calibri Italic" charset="0"/>
                <a:ea typeface="Calibri Italic" charset="0"/>
                <a:cs typeface="Calibri Italic" charset="0"/>
                <a:sym typeface="Calibri Italic" charset="0"/>
              </a:rPr>
              <a:t>Several banks v. OJSC Oil Company Yukos </a:t>
            </a:r>
            <a:r>
              <a:rPr lang="en-US" sz="1800">
                <a:solidFill>
                  <a:schemeClr val="tx1"/>
                </a:solidFill>
                <a:latin typeface="Calibri" charset="0"/>
                <a:ea typeface="Calibri" charset="0"/>
                <a:cs typeface="Calibri" charset="0"/>
                <a:sym typeface="Calibri" charset="0"/>
              </a:rPr>
              <a:t>and the recent but already well-known case No A41-9613/09 </a:t>
            </a:r>
            <a:r>
              <a:rPr lang="en-US" sz="1800">
                <a:solidFill>
                  <a:schemeClr val="tx1"/>
                </a:solidFill>
                <a:latin typeface="Calibri Italic" charset="0"/>
                <a:ea typeface="Calibri Italic" charset="0"/>
                <a:cs typeface="Calibri Italic" charset="0"/>
                <a:sym typeface="Calibri Italic" charset="0"/>
              </a:rPr>
              <a:t>Rentpool B.V. v. Pod’emnie tekhnologii LLC</a:t>
            </a:r>
            <a:r>
              <a:rPr lang="en-US" sz="1800">
                <a:solidFill>
                  <a:schemeClr val="tx1"/>
                </a:solidFill>
                <a:latin typeface="Calibri" charset="0"/>
                <a:ea typeface="Calibri" charset="0"/>
                <a:cs typeface="Calibri" charset="0"/>
                <a:sym typeface="Calibri" charset="0"/>
              </a:rPr>
              <a:t>). In both cases  the applicability of international comity was nevertheless proved.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10243"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1"/>
          <p:cNvSpPr>
            <a:spLocks noChangeArrowheads="1"/>
          </p:cNvSpPr>
          <p:nvPr>
            <p:ph type="title"/>
          </p:nvPr>
        </p:nvSpPr>
        <p:spPr/>
        <p:txBody>
          <a:bodyPr/>
          <a:lstStyle/>
          <a:p>
            <a:pPr eaLnBrk="1" hangingPunct="1"/>
            <a:r>
              <a:rPr lang="en-US" smtClean="0">
                <a:solidFill>
                  <a:srgbClr val="7F7F7F"/>
                </a:solidFill>
              </a:rPr>
              <a:t>Step-by-step plan</a:t>
            </a:r>
          </a:p>
        </p:txBody>
      </p:sp>
      <p:sp>
        <p:nvSpPr>
          <p:cNvPr id="5122" name="Rectangle 2"/>
          <p:cNvSpPr>
            <a:spLocks noChangeArrowheads="1"/>
          </p:cNvSpPr>
          <p:nvPr>
            <p:ph type="body" idx="1"/>
          </p:nvPr>
        </p:nvSpPr>
        <p:spPr/>
        <p:txBody>
          <a:bodyPr/>
          <a:lstStyle/>
          <a:p>
            <a:pPr marL="304800" indent="-304800" eaLnBrk="1" hangingPunct="1">
              <a:spcBef>
                <a:spcPct val="0"/>
              </a:spcBef>
            </a:pPr>
            <a:r>
              <a:rPr lang="en-US" sz="2800" smtClean="0">
                <a:ea typeface="Calibri Bold" charset="0"/>
                <a:cs typeface="Calibri Bold" charset="0"/>
                <a:sym typeface="Calibri Bold" charset="0"/>
              </a:rPr>
              <a:t>Step 1 – Overview of enforcement procedure in Russia</a:t>
            </a:r>
            <a:endParaRPr lang="en-US" sz="2800" smtClean="0">
              <a:ea typeface="ヒラギノ角ゴ ProN W6" charset="0"/>
              <a:cs typeface="ヒラギノ角ゴ ProN W6" charset="0"/>
              <a:sym typeface="Calibri Bold" charset="0"/>
            </a:endParaRPr>
          </a:p>
          <a:p>
            <a:pPr marL="304800" indent="-304800" eaLnBrk="1" hangingPunct="1">
              <a:spcBef>
                <a:spcPts val="1200"/>
              </a:spcBef>
            </a:pPr>
            <a:r>
              <a:rPr lang="en-US" sz="2800" smtClean="0"/>
              <a:t>Step 2 – Identifying applicable rules</a:t>
            </a:r>
          </a:p>
          <a:p>
            <a:pPr marL="304800" indent="-304800" eaLnBrk="1" hangingPunct="1">
              <a:spcBef>
                <a:spcPts val="1200"/>
              </a:spcBef>
            </a:pPr>
            <a:r>
              <a:rPr lang="en-US" sz="2800" smtClean="0"/>
              <a:t>Step 3 – General requirements for recognition and enforcement</a:t>
            </a:r>
          </a:p>
          <a:p>
            <a:pPr marL="304800" indent="-304800" eaLnBrk="1" hangingPunct="1">
              <a:spcBef>
                <a:spcPts val="1200"/>
              </a:spcBef>
            </a:pPr>
            <a:r>
              <a:rPr lang="en-US" sz="2800" smtClean="0"/>
              <a:t>Step 4 – Possible objections against recognition</a:t>
            </a:r>
          </a:p>
          <a:p>
            <a:pPr marL="304800" indent="-304800" eaLnBrk="1" hangingPunct="1">
              <a:spcBef>
                <a:spcPts val="1200"/>
              </a:spcBef>
            </a:pPr>
            <a:r>
              <a:rPr lang="en-US" sz="2800" smtClean="0"/>
              <a:t>Step 5 – Procedural issues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232384" presetClass="entr" presetSubtype="53000064" fill="hold" grpId="0" nodeType="clickEffect">
                                  <p:stCondLst>
                                    <p:cond delay="0"/>
                                  </p:stCondLst>
                                  <p:childTnLst>
                                    <p:set>
                                      <p:cBhvr>
                                        <p:cTn id="6" dur="1" fill="hold">
                                          <p:stCondLst>
                                            <p:cond delay="499"/>
                                          </p:stCondLst>
                                        </p:cTn>
                                        <p:tgtEl>
                                          <p:spTgt spid="5122">
                                            <p:txEl>
                                              <p:pRg st="0" end="0"/>
                                            </p:txEl>
                                          </p:spTgt>
                                        </p:tgtEl>
                                        <p:attrNameLst>
                                          <p:attrName>style.visibility</p:attrName>
                                        </p:attrNameLst>
                                      </p:cBhvr>
                                      <p:to>
                                        <p:strVal val="visible"/>
                                      </p:to>
                                    </p:set>
                                  </p:childTnLst>
                                </p:cTn>
                              </p:par>
                              <p:par>
                                <p:cTn id="7" presetID="53232384" presetClass="entr" presetSubtype="53000064" fill="hold" grpId="0" nodeType="withEffect">
                                  <p:stCondLst>
                                    <p:cond delay="0"/>
                                  </p:stCondLst>
                                  <p:childTnLst>
                                    <p:set>
                                      <p:cBhvr>
                                        <p:cTn id="8" dur="1" fill="hold">
                                          <p:stCondLst>
                                            <p:cond delay="499"/>
                                          </p:stCondLst>
                                        </p:cTn>
                                        <p:tgtEl>
                                          <p:spTgt spid="5122">
                                            <p:txEl>
                                              <p:pRg st="1" end="1"/>
                                            </p:txEl>
                                          </p:spTgt>
                                        </p:tgtEl>
                                        <p:attrNameLst>
                                          <p:attrName>style.visibility</p:attrName>
                                        </p:attrNameLst>
                                      </p:cBhvr>
                                      <p:to>
                                        <p:strVal val="visible"/>
                                      </p:to>
                                    </p:set>
                                  </p:childTnLst>
                                </p:cTn>
                              </p:par>
                              <p:par>
                                <p:cTn id="9" presetID="53232384" presetClass="entr" presetSubtype="53000064" fill="hold" grpId="0" nodeType="withEffect">
                                  <p:stCondLst>
                                    <p:cond delay="0"/>
                                  </p:stCondLst>
                                  <p:childTnLst>
                                    <p:set>
                                      <p:cBhvr>
                                        <p:cTn id="10" dur="1" fill="hold">
                                          <p:stCondLst>
                                            <p:cond delay="499"/>
                                          </p:stCondLst>
                                        </p:cTn>
                                        <p:tgtEl>
                                          <p:spTgt spid="5122">
                                            <p:txEl>
                                              <p:pRg st="2" end="2"/>
                                            </p:txEl>
                                          </p:spTgt>
                                        </p:tgtEl>
                                        <p:attrNameLst>
                                          <p:attrName>style.visibility</p:attrName>
                                        </p:attrNameLst>
                                      </p:cBhvr>
                                      <p:to>
                                        <p:strVal val="visible"/>
                                      </p:to>
                                    </p:set>
                                  </p:childTnLst>
                                </p:cTn>
                              </p:par>
                              <p:par>
                                <p:cTn id="11" presetID="53232384" presetClass="entr" presetSubtype="53000064" fill="hold" grpId="0" nodeType="withEffect">
                                  <p:stCondLst>
                                    <p:cond delay="0"/>
                                  </p:stCondLst>
                                  <p:childTnLst>
                                    <p:set>
                                      <p:cBhvr>
                                        <p:cTn id="12" dur="1" fill="hold">
                                          <p:stCondLst>
                                            <p:cond delay="499"/>
                                          </p:stCondLst>
                                        </p:cTn>
                                        <p:tgtEl>
                                          <p:spTgt spid="5122">
                                            <p:txEl>
                                              <p:pRg st="3" end="3"/>
                                            </p:txEl>
                                          </p:spTgt>
                                        </p:tgtEl>
                                        <p:attrNameLst>
                                          <p:attrName>style.visibility</p:attrName>
                                        </p:attrNameLst>
                                      </p:cBhvr>
                                      <p:to>
                                        <p:strVal val="visible"/>
                                      </p:to>
                                    </p:set>
                                  </p:childTnLst>
                                </p:cTn>
                              </p:par>
                              <p:par>
                                <p:cTn id="13" presetID="53232384" presetClass="entr" presetSubtype="53000064" fill="hold" grpId="0" nodeType="withEffect">
                                  <p:stCondLst>
                                    <p:cond delay="0"/>
                                  </p:stCondLst>
                                  <p:childTnLst>
                                    <p:set>
                                      <p:cBhvr>
                                        <p:cTn id="14" dur="1" fill="hold">
                                          <p:stCondLst>
                                            <p:cond delay="499"/>
                                          </p:stCondLst>
                                        </p:cTn>
                                        <p:tgtEl>
                                          <p:spTgt spid="51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 presetClass="emph" presetSubtype="1" nodeType="clickEffect">
                                  <p:stCondLst>
                                    <p:cond delay="0"/>
                                  </p:stCondLst>
                                  <p:childTnLst>
                                    <p:set>
                                      <p:cBhvr override="childStyle">
                                        <p:cTn id="18" dur="indefinite"/>
                                        <p:tgtEl>
                                          <p:spTgt spid="5122">
                                            <p:txEl>
                                              <p:pRg st="2" end="2"/>
                                            </p:txEl>
                                          </p:spTgt>
                                        </p:tgtEl>
                                        <p:attrNameLst>
                                          <p:attrName>style.fontStyle</p:attrName>
                                        </p:attrNameLst>
                                      </p:cBhvr>
                                      <p:to>
                                        <p:strVal val="normal"/>
                                      </p:to>
                                    </p:set>
                                    <p:set>
                                      <p:cBhvr override="childStyle">
                                        <p:cTn id="19" dur="indefinite"/>
                                        <p:tgtEl>
                                          <p:spTgt spid="5122">
                                            <p:txEl>
                                              <p:pRg st="2" end="2"/>
                                            </p:txEl>
                                          </p:spTgt>
                                        </p:tgtEl>
                                        <p:attrNameLst>
                                          <p:attrName>style.fontWeight</p:attrName>
                                        </p:attrNameLst>
                                      </p:cBhvr>
                                      <p:to>
                                        <p:strVal val="bold"/>
                                      </p:to>
                                    </p:set>
                                    <p:set>
                                      <p:cBhvr override="childStyle">
                                        <p:cTn id="20" dur="indefinite"/>
                                        <p:tgtEl>
                                          <p:spTgt spid="5122">
                                            <p:txEl>
                                              <p:pRg st="2" end="2"/>
                                            </p:txEl>
                                          </p:spTgt>
                                        </p:tgtEl>
                                        <p:attrNameLst>
                                          <p:attrName>style.textDecorationUnderline</p:attrName>
                                        </p:attrNameLst>
                                      </p:cBhvr>
                                      <p:to>
                                        <p:strVal val="false"/>
                                      </p:to>
                                    </p:set>
                                  </p:childTnLst>
                                </p:cTn>
                              </p:par>
                              <p:par>
                                <p:cTn id="21" presetID="4" presetClass="emph" presetSubtype="2" fill="hold" nodeType="withEffect">
                                  <p:stCondLst>
                                    <p:cond delay="0"/>
                                  </p:stCondLst>
                                  <p:childTnLst>
                                    <p:anim to="1.2" calcmode="lin" valueType="num">
                                      <p:cBhvr override="childStyle">
                                        <p:cTn id="22" dur="500" fill="hold"/>
                                        <p:tgtEl>
                                          <p:spTgt spid="5122">
                                            <p:txEl>
                                              <p:pRg st="2" end="2"/>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ph type="title"/>
          </p:nvPr>
        </p:nvSpPr>
        <p:spPr>
          <a:xfrm>
            <a:off x="427038" y="0"/>
            <a:ext cx="8229600" cy="1427163"/>
          </a:xfrm>
        </p:spPr>
        <p:txBody>
          <a:bodyPr/>
          <a:lstStyle/>
          <a:p>
            <a:pPr eaLnBrk="1" hangingPunct="1"/>
            <a:r>
              <a:rPr lang="en-US" sz="4000" smtClean="0">
                <a:solidFill>
                  <a:srgbClr val="7F7F7F"/>
                </a:solidFill>
              </a:rPr>
              <a:t>General requirements for recognition and enforcement</a:t>
            </a:r>
          </a:p>
        </p:txBody>
      </p:sp>
      <p:sp>
        <p:nvSpPr>
          <p:cNvPr id="2" name="Rectangle 2"/>
          <p:cNvSpPr>
            <a:spLocks/>
          </p:cNvSpPr>
          <p:nvPr/>
        </p:nvSpPr>
        <p:spPr bwMode="auto">
          <a:xfrm>
            <a:off x="569913" y="1284288"/>
            <a:ext cx="8013700" cy="1193800"/>
          </a:xfrm>
          <a:prstGeom prst="rect">
            <a:avLst/>
          </a:prstGeom>
          <a:noFill/>
          <a:ln w="12700" cap="rnd">
            <a:noFill/>
            <a:round/>
            <a:headEnd/>
            <a:tailEnd/>
          </a:ln>
        </p:spPr>
        <p:txBody>
          <a:bodyPr lIns="38100" tIns="38100" rIns="38100" bIns="38100"/>
          <a:lstStyle/>
          <a:p>
            <a:pPr algn="l"/>
            <a:r>
              <a:rPr lang="en-US" sz="1800">
                <a:solidFill>
                  <a:schemeClr val="tx1"/>
                </a:solidFill>
                <a:latin typeface="Calibri" charset="0"/>
                <a:ea typeface="Calibri" charset="0"/>
                <a:cs typeface="Calibri" charset="0"/>
                <a:sym typeface="Calibri" charset="0"/>
              </a:rPr>
              <a:t>There are two general grounds which can be deduced from the Russian law provisions on recognition and enforcement of foreign judgments. Those are: (1) existence of international treaty providing for recognition and (2) the decision shall be on the merits.</a:t>
            </a:r>
          </a:p>
        </p:txBody>
      </p:sp>
      <p:sp>
        <p:nvSpPr>
          <p:cNvPr id="12291" name="Rectangle 3"/>
          <p:cNvSpPr>
            <a:spLocks/>
          </p:cNvSpPr>
          <p:nvPr/>
        </p:nvSpPr>
        <p:spPr bwMode="auto">
          <a:xfrm>
            <a:off x="712788" y="2427288"/>
            <a:ext cx="7658100" cy="2586037"/>
          </a:xfrm>
          <a:prstGeom prst="rect">
            <a:avLst/>
          </a:prstGeom>
          <a:noFill/>
          <a:ln w="12700" cap="rnd">
            <a:noFill/>
            <a:round/>
            <a:headEnd/>
            <a:tailEnd/>
          </a:ln>
        </p:spPr>
        <p:txBody>
          <a:bodyPr lIns="38100" tIns="38100" rIns="38100" bIns="38100"/>
          <a:lstStyle/>
          <a:p>
            <a:pPr marL="304800" indent="-304800" algn="l">
              <a:buFontTx/>
              <a:buAutoNum type="arabicPeriod"/>
            </a:pPr>
            <a:r>
              <a:rPr lang="en-US" sz="1800">
                <a:solidFill>
                  <a:schemeClr val="tx1"/>
                </a:solidFill>
                <a:latin typeface="Calibri" charset="0"/>
                <a:ea typeface="Calibri" charset="0"/>
                <a:cs typeface="Calibri" charset="0"/>
                <a:sym typeface="Calibri" charset="0"/>
              </a:rPr>
              <a:t>Nowadays this requirement is not strict. In the absence of international treaty foreign judgment may be recognised and enforced on the basis of the principle of international comity. This view is supported by extensive case law dating back to 2002, introduced by the Supreme Court of the Russian Federation in its Ruling dated June 7, 2002 and therefrom to the decisions in the </a:t>
            </a:r>
            <a:r>
              <a:rPr lang="en-US" sz="1800">
                <a:solidFill>
                  <a:schemeClr val="tx1"/>
                </a:solidFill>
                <a:latin typeface="Calibri Italic" charset="0"/>
                <a:ea typeface="Calibri Italic" charset="0"/>
                <a:cs typeface="Calibri Italic" charset="0"/>
                <a:sym typeface="Calibri Italic" charset="0"/>
              </a:rPr>
              <a:t>Rentpool B.V. </a:t>
            </a:r>
            <a:r>
              <a:rPr lang="en-US" sz="1800">
                <a:solidFill>
                  <a:schemeClr val="tx1"/>
                </a:solidFill>
                <a:latin typeface="Calibri" charset="0"/>
                <a:ea typeface="Calibri" charset="0"/>
                <a:cs typeface="Calibri" charset="0"/>
                <a:sym typeface="Calibri" charset="0"/>
              </a:rPr>
              <a:t>case cited above</a:t>
            </a:r>
          </a:p>
          <a:p>
            <a:pPr marL="304800" indent="-304800" algn="l"/>
            <a:r>
              <a:rPr lang="en-US" sz="1800">
                <a:solidFill>
                  <a:schemeClr val="tx1"/>
                </a:solidFill>
                <a:latin typeface="Calibri" charset="0"/>
                <a:ea typeface="Calibri" charset="0"/>
                <a:cs typeface="Calibri" charset="0"/>
                <a:sym typeface="Calibri" charset="0"/>
              </a:rPr>
              <a:t>	The principle of international comity as understood by the Russian courts implies the reciprocity requirement. The fact that the Russian judicial acts are enforced in the forum country must be proved by the applicant</a:t>
            </a:r>
          </a:p>
        </p:txBody>
      </p:sp>
      <p:sp>
        <p:nvSpPr>
          <p:cNvPr id="12292" name="Rectangle 4"/>
          <p:cNvSpPr>
            <a:spLocks/>
          </p:cNvSpPr>
          <p:nvPr/>
        </p:nvSpPr>
        <p:spPr bwMode="auto">
          <a:xfrm>
            <a:off x="712788" y="4929188"/>
            <a:ext cx="7872412" cy="1754187"/>
          </a:xfrm>
          <a:prstGeom prst="rect">
            <a:avLst/>
          </a:prstGeom>
          <a:noFill/>
          <a:ln w="12700" cap="rnd">
            <a:noFill/>
            <a:round/>
            <a:headEnd/>
            <a:tailEnd/>
          </a:ln>
        </p:spPr>
        <p:txBody>
          <a:bodyPr lIns="38100" tIns="38100" rIns="38100" bIns="38100"/>
          <a:lstStyle/>
          <a:p>
            <a:pPr marL="304800" indent="-304800" algn="l"/>
            <a:r>
              <a:rPr lang="en-US" sz="1800">
                <a:solidFill>
                  <a:schemeClr val="tx1"/>
                </a:solidFill>
                <a:latin typeface="Calibri" charset="0"/>
                <a:ea typeface="Calibri" charset="0"/>
                <a:cs typeface="Calibri" charset="0"/>
                <a:sym typeface="Calibri" charset="0"/>
              </a:rPr>
              <a:t>2.	The decision is on the merits. Neither post merits nor the pre-merits judicial acts can be recognised (the Information Letter of the RF CAP dated July 7, 2004 No 78 and Order of the Supreme Court of the Russian Federation dated December 15, 2009 No 78-G09-44).</a:t>
            </a:r>
          </a:p>
          <a:p>
            <a:pPr marL="304800" indent="-304800" algn="l"/>
            <a:r>
              <a:rPr lang="en-US" sz="1800">
                <a:solidFill>
                  <a:schemeClr val="tx1"/>
                </a:solidFill>
                <a:latin typeface="Calibri" charset="0"/>
                <a:ea typeface="Calibri" charset="0"/>
                <a:cs typeface="Calibri" charset="0"/>
                <a:sym typeface="Calibri" charset="0"/>
              </a:rPr>
              <a:t>The most important practical application of this rule is the impossibility to recognise any interim remedies granted by a foreign court.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2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2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12291" grpId="0" autoUpdateAnimBg="0"/>
      <p:bldP spid="12292" grpId="0" autoUpdateAnimBg="0"/>
    </p:bldLst>
  </p:timing>
</p:sld>
</file>

<file path=ppt/theme/theme1.xml><?xml version="1.0" encoding="utf-8"?>
<a:theme xmlns:a="http://schemas.openxmlformats.org/drawingml/2006/main" name="Default - Титульный слайд">
  <a:themeElements>
    <a:clrScheme name="Default - Титульный слайд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 Титульный слайд">
      <a:majorFont>
        <a:latin typeface="Calibri"/>
        <a:ea typeface="ヒラギノ角ゴ ProN W3"/>
        <a:cs typeface="ヒラギノ角ゴ ProN W3"/>
      </a:majorFont>
      <a:minorFont>
        <a:latin typeface="Calibri"/>
        <a:ea typeface="ヒラギノ角ゴ ProN W3"/>
        <a:cs typeface="ヒラギノ角ゴ ProN W3"/>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Титульный слайд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 Заголовок и объект">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Default - Заголовок и объект">
      <a:majorFont>
        <a:latin typeface="Calibri"/>
        <a:ea typeface="ヒラギノ角ゴ ProN W3"/>
        <a:cs typeface="ヒラギノ角ゴ ProN W3"/>
      </a:majorFont>
      <a:minorFont>
        <a:latin typeface="Calibri"/>
        <a:ea typeface="ヒラギノ角ゴ ProN W3"/>
        <a:cs typeface="ヒラギノ角ゴ ProN W3"/>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Заголовок и объект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 Только заголовок">
  <a:themeElements>
    <a:clrScheme name="">
      <a:dk1>
        <a:srgbClr val="000000"/>
      </a:dk1>
      <a:lt1>
        <a:srgbClr val="FFFFFF"/>
      </a:lt1>
      <a:dk2>
        <a:srgbClr val="000000"/>
      </a:dk2>
      <a:lt2>
        <a:srgbClr val="808080"/>
      </a:lt2>
      <a:accent1>
        <a:srgbClr val="7F7F7F"/>
      </a:accent1>
      <a:accent2>
        <a:srgbClr val="333399"/>
      </a:accent2>
      <a:accent3>
        <a:srgbClr val="FFFFFF"/>
      </a:accent3>
      <a:accent4>
        <a:srgbClr val="000000"/>
      </a:accent4>
      <a:accent5>
        <a:srgbClr val="C0C0C0"/>
      </a:accent5>
      <a:accent6>
        <a:srgbClr val="2D2D8A"/>
      </a:accent6>
      <a:hlink>
        <a:srgbClr val="009999"/>
      </a:hlink>
      <a:folHlink>
        <a:srgbClr val="99CC00"/>
      </a:folHlink>
    </a:clrScheme>
    <a:fontScheme name="Default - Только заголовок">
      <a:majorFont>
        <a:latin typeface="Calibri"/>
        <a:ea typeface="ヒラギノ角ゴ ProN W3"/>
        <a:cs typeface="ヒラギノ角ゴ ProN W3"/>
      </a:majorFont>
      <a:minorFont>
        <a:latin typeface="Calibri"/>
        <a:ea typeface="ヒラギノ角ゴ ProN W3"/>
        <a:cs typeface="ヒラギノ角ゴ ProN W3"/>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Только заголовок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TotalTime>
  <Pages>0</Pages>
  <Words>1898</Words>
  <Characters>0</Characters>
  <Application>Microsoft Office PowerPoint</Application>
  <PresentationFormat>On-screen Show (4:3)</PresentationFormat>
  <Lines>0</Lines>
  <Paragraphs>136</Paragraphs>
  <Slides>18</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18</vt:i4>
      </vt:variant>
    </vt:vector>
  </HeadingPairs>
  <TitlesOfParts>
    <vt:vector size="28" baseType="lpstr">
      <vt:lpstr>Gill Sans</vt:lpstr>
      <vt:lpstr>ヒラギノ角ゴ ProN W3</vt:lpstr>
      <vt:lpstr>Arial</vt:lpstr>
      <vt:lpstr>Calibri</vt:lpstr>
      <vt:lpstr>Calibri Bold</vt:lpstr>
      <vt:lpstr>ヒラギノ角ゴ ProN W6</vt:lpstr>
      <vt:lpstr>Calibri Italic</vt:lpstr>
      <vt:lpstr>Default - Титульный слайд</vt:lpstr>
      <vt:lpstr>Default - Заголовок и объект</vt:lpstr>
      <vt:lpstr>Default - Только заголовок</vt:lpstr>
      <vt:lpstr>Recognition and enforcement of foreign judgments in the Russian Federation</vt:lpstr>
      <vt:lpstr>Step-by-step plan</vt:lpstr>
      <vt:lpstr>Overview of enforcement procedure</vt:lpstr>
      <vt:lpstr>Overview of enforcement procedure limits</vt:lpstr>
      <vt:lpstr>Step-by-step plan</vt:lpstr>
      <vt:lpstr>Identifying applicable rules</vt:lpstr>
      <vt:lpstr>Identifying applicable rules</vt:lpstr>
      <vt:lpstr>Step-by-step plan</vt:lpstr>
      <vt:lpstr>General requirements for recognition and enforcement</vt:lpstr>
      <vt:lpstr>Step-by-step plan</vt:lpstr>
      <vt:lpstr>Possible objections against recognition</vt:lpstr>
      <vt:lpstr>Possible objections against recognition: exclusive jurisdiction</vt:lpstr>
      <vt:lpstr>Possible objections against recognition: exclusive jurisdiction</vt:lpstr>
      <vt:lpstr>Possible objections against recognition: exclusive jurisdiction</vt:lpstr>
      <vt:lpstr>Step-by-step plan</vt:lpstr>
      <vt:lpstr>Procedural issues: rules</vt:lpstr>
      <vt:lpstr>Procedural issues: analysis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Recognition and enforcement of foreign judgments in the Russian Federation</dc:title>
  <dc:subject/>
  <dc:creator>vasily.torkanovskiy</dc:creator>
  <cp:keywords/>
  <dc:description/>
  <cp:lastModifiedBy> </cp:lastModifiedBy>
  <cp:revision>5</cp:revision>
  <dcterms:modified xsi:type="dcterms:W3CDTF">2010-01-27T11:55:54Z</dcterms:modified>
</cp:coreProperties>
</file>