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0"/>
  </p:notesMasterIdLst>
  <p:sldIdLst>
    <p:sldId id="324" r:id="rId2"/>
    <p:sldId id="317" r:id="rId3"/>
    <p:sldId id="326" r:id="rId4"/>
    <p:sldId id="327" r:id="rId5"/>
    <p:sldId id="328" r:id="rId6"/>
    <p:sldId id="329" r:id="rId7"/>
    <p:sldId id="330" r:id="rId8"/>
    <p:sldId id="325" r:id="rId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DDDDDD"/>
    <a:srgbClr val="FFFFFF"/>
    <a:srgbClr val="A50021"/>
    <a:srgbClr val="CC0000"/>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432" autoAdjust="0"/>
    <p:restoredTop sz="80689" autoAdjust="0"/>
  </p:normalViewPr>
  <p:slideViewPr>
    <p:cSldViewPr>
      <p:cViewPr>
        <p:scale>
          <a:sx n="88" d="100"/>
          <a:sy n="88" d="100"/>
        </p:scale>
        <p:origin x="-864"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1830"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ru-RU"/>
          </a:p>
        </p:txBody>
      </p:sp>
      <p:sp>
        <p:nvSpPr>
          <p:cNvPr id="184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ru-RU"/>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ru-RU"/>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E30ADE50-2294-4304-B0E4-CA9D1350A8CC}"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Garamond"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Garamond"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Garamond"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Garamond"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a:ln/>
        </p:spPr>
      </p:sp>
      <p:sp>
        <p:nvSpPr>
          <p:cNvPr id="12291" name="Заметки 2"/>
          <p:cNvSpPr>
            <a:spLocks noGrp="1"/>
          </p:cNvSpPr>
          <p:nvPr>
            <p:ph type="body" idx="1"/>
          </p:nvPr>
        </p:nvSpPr>
        <p:spPr>
          <a:noFill/>
          <a:ln/>
        </p:spPr>
        <p:txBody>
          <a:bodyPr/>
          <a:lstStyle/>
          <a:p>
            <a:pPr eaLnBrk="1" hangingPunct="1"/>
            <a:endParaRPr lang="en-US" smtClean="0"/>
          </a:p>
        </p:txBody>
      </p:sp>
      <p:sp>
        <p:nvSpPr>
          <p:cNvPr id="12292" name="Номер слайда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DF2CC40-A285-49C1-A387-3CD1706DB3B5}" type="slidenum">
              <a:rPr lang="ru-RU" sz="1200"/>
              <a:pPr algn="r"/>
              <a:t>1</a:t>
            </a:fld>
            <a:endParaRPr lang="ru-RU"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xfrm>
            <a:off x="1143000" y="107950"/>
            <a:ext cx="4572000" cy="3429000"/>
          </a:xfrm>
          <a:ln/>
        </p:spPr>
      </p:sp>
      <p:sp>
        <p:nvSpPr>
          <p:cNvPr id="13315" name="Rectangle 3"/>
          <p:cNvSpPr>
            <a:spLocks noGrp="1" noChangeArrowheads="1"/>
          </p:cNvSpPr>
          <p:nvPr>
            <p:ph type="body" idx="1"/>
          </p:nvPr>
        </p:nvSpPr>
        <p:spPr>
          <a:xfrm>
            <a:off x="333375" y="3697288"/>
            <a:ext cx="6119813" cy="4114800"/>
          </a:xfrm>
          <a:noFill/>
          <a:ln/>
        </p:spPr>
        <p:txBody>
          <a:bodyPr/>
          <a:lstStyle/>
          <a:p>
            <a:r>
              <a:rPr lang="en-US" smtClean="0"/>
              <a:t>•The forecast of the Organisation for Economic Development and Growth (OECD) for the Russian GDP in 2009 is reduction by 5,6%, the forecast of the World Bank is reduction by 4,5%. </a:t>
            </a:r>
            <a:r>
              <a:rPr lang="ru-RU" smtClean="0"/>
              <a:t>The amended Russian budget 2009 approved by the government on 19 March suggests that the GDP will drop by 23,3% or by 2,2% in real figures.</a:t>
            </a:r>
            <a:endParaRPr lang="en-US" smtClean="0"/>
          </a:p>
          <a:p>
            <a:r>
              <a:rPr lang="en-US" smtClean="0"/>
              <a:t>•In 2009 Q1 the international monetary reserves of Russia dropped by more than $43 bn. from $427,08 bn. to $383,889 bn.</a:t>
            </a:r>
          </a:p>
          <a:p>
            <a:r>
              <a:rPr lang="en-US" smtClean="0"/>
              <a:t>•In January – February 2009 the industrial production dropped by 14,6%.</a:t>
            </a:r>
          </a:p>
          <a:p>
            <a:r>
              <a:rPr lang="en-US" smtClean="0"/>
              <a:t>•The Russian Minister of Finance, Alexey Kudrin, 14 April 2009: Russian federal expenditures in 2010 will be cut down as much as by one trillion rubles from what was planned before, and the country probably will even have to seek foreign loans. Additionally, the favorable international conditions that existed in 2004-2008 for Russia will not be occur again in the next 10/20/50 years. </a:t>
            </a:r>
          </a:p>
          <a:p>
            <a:r>
              <a:rPr lang="en-US" smtClean="0"/>
              <a:t>•6,4 m. unemployed (the figure was voiced by T.Golikova on 30 March), in addition to 1,1 m. workers, who are currently working on a part-time basis or were suggested to take vacation. </a:t>
            </a:r>
          </a:p>
          <a:p>
            <a:r>
              <a:rPr lang="en-US" smtClean="0"/>
              <a:t>•According to the Russian Federal Service of Government Statistics, in 2008 the volume of the foreign investments in the Russian economy dropped by 14,2%. Additionally, if the direct investments fell by 3%, the portfolio investments plummeted by 64%. </a:t>
            </a:r>
          </a:p>
          <a:p>
            <a:r>
              <a:rPr lang="en-US" smtClean="0"/>
              <a:t>•The debts of Russian companies pending abroad amount approximately to $500 bn., with $130 bn. becoming due this year. </a:t>
            </a:r>
          </a:p>
          <a:p>
            <a:r>
              <a:rPr lang="en-US" smtClean="0"/>
              <a:t>The industrial production crunch, mass redundancies in manufacturing sector, bankruptcy proceedings, potential collapse of banks. The production has actually stopped worldwide. Falling oil prices, budgeted deficit in Russia, dramatic drain of national foreign currency reserves. Business is locking out in a safe place and is planning to wait for a couple of years without venturing out. The world has never faced such circumstances, and our country is especially vulnerable, as the economy is based on exportation of raw material, and the prices of raw material have dropped dramatically. It is like a disaster movie about climate change, but it’s real and we are talking about economical climate.</a:t>
            </a:r>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1143000" y="107950"/>
            <a:ext cx="4572000" cy="3429000"/>
          </a:xfrm>
          <a:ln/>
        </p:spPr>
      </p:sp>
      <p:sp>
        <p:nvSpPr>
          <p:cNvPr id="14339" name="Rectangle 3"/>
          <p:cNvSpPr>
            <a:spLocks noGrp="1" noChangeArrowheads="1"/>
          </p:cNvSpPr>
          <p:nvPr>
            <p:ph type="body" idx="1"/>
          </p:nvPr>
        </p:nvSpPr>
        <p:spPr>
          <a:xfrm>
            <a:off x="333375" y="3697288"/>
            <a:ext cx="6119813" cy="4114800"/>
          </a:xfrm>
          <a:noFill/>
          <a:ln/>
        </p:spPr>
        <p:txBody>
          <a:bodyPr/>
          <a:lstStyle/>
          <a:p>
            <a:r>
              <a:rPr lang="en-US" smtClean="0"/>
              <a:t>•The forecast of the Organisation for Economic Development and Growth (OECD) for the Russian GDP in 2009 is reduction by 5,6%, the forecast of the World Bank is reduction by 4,5%. </a:t>
            </a:r>
            <a:r>
              <a:rPr lang="ru-RU" smtClean="0"/>
              <a:t>The amended Russian budget 2009 approved by the government on 19 March suggests that the GDP will drop by 23,3% or by 2,2% in real figures.</a:t>
            </a:r>
            <a:endParaRPr lang="en-US" smtClean="0"/>
          </a:p>
          <a:p>
            <a:r>
              <a:rPr lang="en-US" smtClean="0"/>
              <a:t>•In 2009 Q1 the international monetary reserves of Russia dropped by more than $43 bn. from $427,08 bn. to $383,889 bn.</a:t>
            </a:r>
          </a:p>
          <a:p>
            <a:r>
              <a:rPr lang="en-US" smtClean="0"/>
              <a:t>•In January – February 2009 the industrial production dropped by 14,6%.</a:t>
            </a:r>
          </a:p>
          <a:p>
            <a:r>
              <a:rPr lang="en-US" smtClean="0"/>
              <a:t>•The Russian Minister of Finance, Alexey Kudrin, 14 April 2009: Russian federal expenditures in 2010 will be cut down as much as by one trillion rubles from what was planned before, and the country probably will even have to seek foreign loans. Additionally, the favorable international conditions that existed in 2004-2008 for Russia will not be occur again in the next 10/20/50 years. </a:t>
            </a:r>
          </a:p>
          <a:p>
            <a:r>
              <a:rPr lang="en-US" smtClean="0"/>
              <a:t>•6,4 m. unemployed (the figure was voiced by T.Golikova on 30 March), in addition to 1,1 m. workers, who are currently working on a part-time basis or were suggested to take vacation. </a:t>
            </a:r>
          </a:p>
          <a:p>
            <a:r>
              <a:rPr lang="en-US" smtClean="0"/>
              <a:t>•According to the Russian Federal Service of Government Statistics, in 2008 the volume of the foreign investments in the Russian economy dropped by 14,2%. Additionally, if the direct investments fell by 3%, the portfolio investments plummeted by 64%. </a:t>
            </a:r>
          </a:p>
          <a:p>
            <a:r>
              <a:rPr lang="en-US" smtClean="0"/>
              <a:t>•The debts of Russian companies pending abroad amount approximately to $500 bn., with $130 bn. becoming due this year. </a:t>
            </a:r>
          </a:p>
          <a:p>
            <a:r>
              <a:rPr lang="en-US" smtClean="0"/>
              <a:t>The industrial production crunch, mass redundancies in manufacturing sector, bankruptcy proceedings, potential collapse of banks. The production has actually stopped worldwide. Falling oil prices, budgeted deficit in Russia, dramatic drain of national foreign currency reserves. Business is locking out in a safe place and is planning to wait for a couple of years without venturing out. The world has never faced such circumstances, and our country is especially vulnerable, as the economy is based on exportation of raw material, and the prices of raw material have dropped dramatically. It is like a disaster movie about climate change, but it’s real and we are talking about economical climate.</a:t>
            </a:r>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xfrm>
            <a:off x="1143000" y="107950"/>
            <a:ext cx="4572000" cy="3429000"/>
          </a:xfrm>
          <a:ln/>
        </p:spPr>
      </p:sp>
      <p:sp>
        <p:nvSpPr>
          <p:cNvPr id="15363" name="Rectangle 3"/>
          <p:cNvSpPr>
            <a:spLocks noGrp="1" noChangeArrowheads="1"/>
          </p:cNvSpPr>
          <p:nvPr>
            <p:ph type="body" idx="1"/>
          </p:nvPr>
        </p:nvSpPr>
        <p:spPr>
          <a:xfrm>
            <a:off x="333375" y="3697288"/>
            <a:ext cx="6119813" cy="4114800"/>
          </a:xfrm>
          <a:noFill/>
          <a:ln/>
        </p:spPr>
        <p:txBody>
          <a:bodyPr/>
          <a:lstStyle/>
          <a:p>
            <a:r>
              <a:rPr lang="en-US" smtClean="0"/>
              <a:t>•The forecast of the Organisation for Economic Development and Growth (OECD) for the Russian GDP in 2009 is reduction by 5,6%, the forecast of the World Bank is reduction by 4,5%. </a:t>
            </a:r>
            <a:r>
              <a:rPr lang="ru-RU" smtClean="0"/>
              <a:t>The amended Russian budget 2009 approved by the government on 19 March suggests that the GDP will drop by 23,3% or by 2,2% in real figures.</a:t>
            </a:r>
            <a:endParaRPr lang="en-US" smtClean="0"/>
          </a:p>
          <a:p>
            <a:r>
              <a:rPr lang="en-US" smtClean="0"/>
              <a:t>•In 2009 Q1 the international monetary reserves of Russia dropped by more than $43 bn. from $427,08 bn. to $383,889 bn.</a:t>
            </a:r>
          </a:p>
          <a:p>
            <a:r>
              <a:rPr lang="en-US" smtClean="0"/>
              <a:t>•In January – February 2009 the industrial production dropped by 14,6%.</a:t>
            </a:r>
          </a:p>
          <a:p>
            <a:r>
              <a:rPr lang="en-US" smtClean="0"/>
              <a:t>•The Russian Minister of Finance, Alexey Kudrin, 14 April 2009: Russian federal expenditures in 2010 will be cut down as much as by one trillion rubles from what was planned before, and the country probably will even have to seek foreign loans. Additionally, the favorable international conditions that existed in 2004-2008 for Russia will not be occur again in the next 10/20/50 years. </a:t>
            </a:r>
          </a:p>
          <a:p>
            <a:r>
              <a:rPr lang="en-US" smtClean="0"/>
              <a:t>•6,4 m. unemployed (the figure was voiced by T.Golikova on 30 March), in addition to 1,1 m. workers, who are currently working on a part-time basis or were suggested to take vacation. </a:t>
            </a:r>
          </a:p>
          <a:p>
            <a:r>
              <a:rPr lang="en-US" smtClean="0"/>
              <a:t>•According to the Russian Federal Service of Government Statistics, in 2008 the volume of the foreign investments in the Russian economy dropped by 14,2%. Additionally, if the direct investments fell by 3%, the portfolio investments plummeted by 64%. </a:t>
            </a:r>
          </a:p>
          <a:p>
            <a:r>
              <a:rPr lang="en-US" smtClean="0"/>
              <a:t>•The debts of Russian companies pending abroad amount approximately to $500 bn., with $130 bn. becoming due this year. </a:t>
            </a:r>
          </a:p>
          <a:p>
            <a:r>
              <a:rPr lang="en-US" smtClean="0"/>
              <a:t>The industrial production crunch, mass redundancies in manufacturing sector, bankruptcy proceedings, potential collapse of banks. The production has actually stopped worldwide. Falling oil prices, budgeted deficit in Russia, dramatic drain of national foreign currency reserves. Business is locking out in a safe place and is planning to wait for a couple of years without venturing out. The world has never faced such circumstances, and our country is especially vulnerable, as the economy is based on exportation of raw material, and the prices of raw material have dropped dramatically. It is like a disaster movie about climate change, but it’s real and we are talking about economical climate.</a:t>
            </a:r>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1143000" y="107950"/>
            <a:ext cx="4572000" cy="3429000"/>
          </a:xfrm>
          <a:ln/>
        </p:spPr>
      </p:sp>
      <p:sp>
        <p:nvSpPr>
          <p:cNvPr id="16387" name="Rectangle 3"/>
          <p:cNvSpPr>
            <a:spLocks noGrp="1" noChangeArrowheads="1"/>
          </p:cNvSpPr>
          <p:nvPr>
            <p:ph type="body" idx="1"/>
          </p:nvPr>
        </p:nvSpPr>
        <p:spPr>
          <a:xfrm>
            <a:off x="333375" y="3697288"/>
            <a:ext cx="6119813" cy="4114800"/>
          </a:xfrm>
          <a:noFill/>
          <a:ln/>
        </p:spPr>
        <p:txBody>
          <a:bodyPr/>
          <a:lstStyle/>
          <a:p>
            <a:r>
              <a:rPr lang="en-US" smtClean="0"/>
              <a:t>•The forecast of the Organisation for Economic Development and Growth (OECD) for the Russian GDP in 2009 is reduction by 5,6%, the forecast of the World Bank is reduction by 4,5%. </a:t>
            </a:r>
            <a:r>
              <a:rPr lang="ru-RU" smtClean="0"/>
              <a:t>The amended Russian budget 2009 approved by the government on 19 March suggests that the GDP will drop by 23,3% or by 2,2% in real figures.</a:t>
            </a:r>
            <a:endParaRPr lang="en-US" smtClean="0"/>
          </a:p>
          <a:p>
            <a:r>
              <a:rPr lang="en-US" smtClean="0"/>
              <a:t>•In 2009 Q1 the international monetary reserves of Russia dropped by more than $43 bn. from $427,08 bn. to $383,889 bn.</a:t>
            </a:r>
          </a:p>
          <a:p>
            <a:r>
              <a:rPr lang="en-US" smtClean="0"/>
              <a:t>•In January – February 2009 the industrial production dropped by 14,6%.</a:t>
            </a:r>
          </a:p>
          <a:p>
            <a:r>
              <a:rPr lang="en-US" smtClean="0"/>
              <a:t>•The Russian Minister of Finance, Alexey Kudrin, 14 April 2009: Russian federal expenditures in 2010 will be cut down as much as by one trillion rubles from what was planned before, and the country probably will even have to seek foreign loans. Additionally, the favorable international conditions that existed in 2004-2008 for Russia will not be occur again in the next 10/20/50 years. </a:t>
            </a:r>
          </a:p>
          <a:p>
            <a:r>
              <a:rPr lang="en-US" smtClean="0"/>
              <a:t>•6,4 m. unemployed (the figure was voiced by T.Golikova on 30 March), in addition to 1,1 m. workers, who are currently working on a part-time basis or were suggested to take vacation. </a:t>
            </a:r>
          </a:p>
          <a:p>
            <a:r>
              <a:rPr lang="en-US" smtClean="0"/>
              <a:t>•According to the Russian Federal Service of Government Statistics, in 2008 the volume of the foreign investments in the Russian economy dropped by 14,2%. Additionally, if the direct investments fell by 3%, the portfolio investments plummeted by 64%. </a:t>
            </a:r>
          </a:p>
          <a:p>
            <a:r>
              <a:rPr lang="en-US" smtClean="0"/>
              <a:t>•The debts of Russian companies pending abroad amount approximately to $500 bn., with $130 bn. becoming due this year. </a:t>
            </a:r>
          </a:p>
          <a:p>
            <a:r>
              <a:rPr lang="en-US" smtClean="0"/>
              <a:t>The industrial production crunch, mass redundancies in manufacturing sector, bankruptcy proceedings, potential collapse of banks. The production has actually stopped worldwide. Falling oil prices, budgeted deficit in Russia, dramatic drain of national foreign currency reserves. Business is locking out in a safe place and is planning to wait for a couple of years without venturing out. The world has never faced such circumstances, and our country is especially vulnerable, as the economy is based on exportation of raw material, and the prices of raw material have dropped dramatically. It is like a disaster movie about climate change, but it’s real and we are talking about economical climate.</a:t>
            </a:r>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1143000" y="107950"/>
            <a:ext cx="4572000" cy="3429000"/>
          </a:xfrm>
          <a:ln/>
        </p:spPr>
      </p:sp>
      <p:sp>
        <p:nvSpPr>
          <p:cNvPr id="17411" name="Rectangle 3"/>
          <p:cNvSpPr>
            <a:spLocks noGrp="1" noChangeArrowheads="1"/>
          </p:cNvSpPr>
          <p:nvPr>
            <p:ph type="body" idx="1"/>
          </p:nvPr>
        </p:nvSpPr>
        <p:spPr>
          <a:xfrm>
            <a:off x="333375" y="3697288"/>
            <a:ext cx="6119813" cy="4114800"/>
          </a:xfrm>
          <a:noFill/>
          <a:ln/>
        </p:spPr>
        <p:txBody>
          <a:bodyPr/>
          <a:lstStyle/>
          <a:p>
            <a:r>
              <a:rPr lang="en-US" smtClean="0"/>
              <a:t>•The forecast of the Organisation for Economic Development and Growth (OECD) for the Russian GDP in 2009 is reduction by 5,6%, the forecast of the World Bank is reduction by 4,5%. </a:t>
            </a:r>
            <a:r>
              <a:rPr lang="ru-RU" smtClean="0"/>
              <a:t>The amended Russian budget 2009 approved by the government on 19 March suggests that the GDP will drop by 23,3% or by 2,2% in real figures.</a:t>
            </a:r>
            <a:endParaRPr lang="en-US" smtClean="0"/>
          </a:p>
          <a:p>
            <a:r>
              <a:rPr lang="en-US" smtClean="0"/>
              <a:t>•In 2009 Q1 the international monetary reserves of Russia dropped by more than $43 bn. from $427,08 bn. to $383,889 bn.</a:t>
            </a:r>
          </a:p>
          <a:p>
            <a:r>
              <a:rPr lang="en-US" smtClean="0"/>
              <a:t>•In January – February 2009 the industrial production dropped by 14,6%.</a:t>
            </a:r>
          </a:p>
          <a:p>
            <a:r>
              <a:rPr lang="en-US" smtClean="0"/>
              <a:t>•The Russian Minister of Finance, Alexey Kudrin, 14 April 2009: Russian federal expenditures in 2010 will be cut down as much as by one trillion rubles from what was planned before, and the country probably will even have to seek foreign loans. Additionally, the favorable international conditions that existed in 2004-2008 for Russia will not be occur again in the next 10/20/50 years. </a:t>
            </a:r>
          </a:p>
          <a:p>
            <a:r>
              <a:rPr lang="en-US" smtClean="0"/>
              <a:t>•6,4 m. unemployed (the figure was voiced by T.Golikova on 30 March), in addition to 1,1 m. workers, who are currently working on a part-time basis or were suggested to take vacation. </a:t>
            </a:r>
          </a:p>
          <a:p>
            <a:r>
              <a:rPr lang="en-US" smtClean="0"/>
              <a:t>•According to the Russian Federal Service of Government Statistics, in 2008 the volume of the foreign investments in the Russian economy dropped by 14,2%. Additionally, if the direct investments fell by 3%, the portfolio investments plummeted by 64%. </a:t>
            </a:r>
          </a:p>
          <a:p>
            <a:r>
              <a:rPr lang="en-US" smtClean="0"/>
              <a:t>•The debts of Russian companies pending abroad amount approximately to $500 bn., with $130 bn. becoming due this year. </a:t>
            </a:r>
          </a:p>
          <a:p>
            <a:r>
              <a:rPr lang="en-US" smtClean="0"/>
              <a:t>The industrial production crunch, mass redundancies in manufacturing sector, bankruptcy proceedings, potential collapse of banks. The production has actually stopped worldwide. Falling oil prices, budgeted deficit in Russia, dramatic drain of national foreign currency reserves. Business is locking out in a safe place and is planning to wait for a couple of years without venturing out. The world has never faced such circumstances, and our country is especially vulnerable, as the economy is based on exportation of raw material, and the prices of raw material have dropped dramatically. It is like a disaster movie about climate change, but it’s real and we are talking about economical climate.</a:t>
            </a:r>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1143000" y="107950"/>
            <a:ext cx="4572000" cy="3429000"/>
          </a:xfrm>
          <a:ln/>
        </p:spPr>
      </p:sp>
      <p:sp>
        <p:nvSpPr>
          <p:cNvPr id="18435" name="Rectangle 3"/>
          <p:cNvSpPr>
            <a:spLocks noGrp="1" noChangeArrowheads="1"/>
          </p:cNvSpPr>
          <p:nvPr>
            <p:ph type="body" idx="1"/>
          </p:nvPr>
        </p:nvSpPr>
        <p:spPr>
          <a:xfrm>
            <a:off x="333375" y="3697288"/>
            <a:ext cx="6119813" cy="4114800"/>
          </a:xfrm>
          <a:noFill/>
          <a:ln/>
        </p:spPr>
        <p:txBody>
          <a:bodyPr/>
          <a:lstStyle/>
          <a:p>
            <a:r>
              <a:rPr lang="en-US" smtClean="0"/>
              <a:t>•The forecast of the Organisation for Economic Development and Growth (OECD) for the Russian GDP in 2009 is reduction by 5,6%, the forecast of the World Bank is reduction by 4,5%. </a:t>
            </a:r>
            <a:r>
              <a:rPr lang="ru-RU" smtClean="0"/>
              <a:t>The amended Russian budget 2009 approved by the government on 19 March suggests that the GDP will drop by 23,3% or by 2,2% in real figures.</a:t>
            </a:r>
            <a:endParaRPr lang="en-US" smtClean="0"/>
          </a:p>
          <a:p>
            <a:r>
              <a:rPr lang="en-US" smtClean="0"/>
              <a:t>•In 2009 Q1 the international monetary reserves of Russia dropped by more than $43 bn. from $427,08 bn. to $383,889 bn.</a:t>
            </a:r>
          </a:p>
          <a:p>
            <a:r>
              <a:rPr lang="en-US" smtClean="0"/>
              <a:t>•In January – February 2009 the industrial production dropped by 14,6%.</a:t>
            </a:r>
          </a:p>
          <a:p>
            <a:r>
              <a:rPr lang="en-US" smtClean="0"/>
              <a:t>•The Russian Minister of Finance, Alexey Kudrin, 14 April 2009: Russian federal expenditures in 2010 will be cut down as much as by one trillion rubles from what was planned before, and the country probably will even have to seek foreign loans. Additionally, the favorable international conditions that existed in 2004-2008 for Russia will not be occur again in the next 10/20/50 years. </a:t>
            </a:r>
          </a:p>
          <a:p>
            <a:r>
              <a:rPr lang="en-US" smtClean="0"/>
              <a:t>•6,4 m. unemployed (the figure was voiced by T.Golikova on 30 March), in addition to 1,1 m. workers, who are currently working on a part-time basis or were suggested to take vacation. </a:t>
            </a:r>
          </a:p>
          <a:p>
            <a:r>
              <a:rPr lang="en-US" smtClean="0"/>
              <a:t>•According to the Russian Federal Service of Government Statistics, in 2008 the volume of the foreign investments in the Russian economy dropped by 14,2%. Additionally, if the direct investments fell by 3%, the portfolio investments plummeted by 64%. </a:t>
            </a:r>
          </a:p>
          <a:p>
            <a:r>
              <a:rPr lang="en-US" smtClean="0"/>
              <a:t>•The debts of Russian companies pending abroad amount approximately to $500 bn., with $130 bn. becoming due this year. </a:t>
            </a:r>
          </a:p>
          <a:p>
            <a:r>
              <a:rPr lang="en-US" smtClean="0"/>
              <a:t>The industrial production crunch, mass redundancies in manufacturing sector, bankruptcy proceedings, potential collapse of banks. The production has actually stopped worldwide. Falling oil prices, budgeted deficit in Russia, dramatic drain of national foreign currency reserves. Business is locking out in a safe place and is planning to wait for a couple of years without venturing out. The world has never faced such circumstances, and our country is especially vulnerable, as the economy is based on exportation of raw material, and the prices of raw material have dropped dramatically. It is like a disaster movie about climate change, but it’s real and we are talking about economical climate.</a:t>
            </a:r>
            <a:endParaRPr 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Образ слайда 1"/>
          <p:cNvSpPr>
            <a:spLocks noGrp="1" noRot="1" noChangeAspect="1" noTextEdit="1"/>
          </p:cNvSpPr>
          <p:nvPr>
            <p:ph type="sldImg"/>
          </p:nvPr>
        </p:nvSpPr>
        <p:spPr>
          <a:ln/>
        </p:spPr>
      </p:sp>
      <p:sp>
        <p:nvSpPr>
          <p:cNvPr id="19459" name="Заметки 2"/>
          <p:cNvSpPr>
            <a:spLocks noGrp="1"/>
          </p:cNvSpPr>
          <p:nvPr>
            <p:ph type="body" idx="1"/>
          </p:nvPr>
        </p:nvSpPr>
        <p:spPr>
          <a:noFill/>
          <a:ln/>
        </p:spPr>
        <p:txBody>
          <a:bodyPr/>
          <a:lstStyle/>
          <a:p>
            <a:pPr eaLnBrk="1" hangingPunct="1"/>
            <a:endParaRPr lang="en-US" smtClean="0"/>
          </a:p>
        </p:txBody>
      </p:sp>
      <p:sp>
        <p:nvSpPr>
          <p:cNvPr id="19460" name="Номер слайда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E5DA13A-4D3F-478C-89A7-F3B3B7344B02}" type="slidenum">
              <a:rPr lang="ru-RU" sz="1200"/>
              <a:pPr algn="r"/>
              <a:t>8</a:t>
            </a:fld>
            <a:endParaRPr lang="ru-RU"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rot="5400000">
            <a:off x="2781299" y="-2808287"/>
            <a:ext cx="3581401" cy="9144000"/>
          </a:xfrm>
          <a:prstGeom prst="rect">
            <a:avLst/>
          </a:prstGeom>
          <a:gradFill rotWithShape="1">
            <a:gsLst>
              <a:gs pos="0">
                <a:srgbClr val="C0C0C0"/>
              </a:gs>
              <a:gs pos="100000">
                <a:srgbClr val="FFFFFF"/>
              </a:gs>
            </a:gsLst>
            <a:lin ang="0" scaled="1"/>
          </a:gradFill>
          <a:ln w="9525">
            <a:noFill/>
            <a:miter lim="800000"/>
            <a:headEnd/>
            <a:tailEnd/>
          </a:ln>
          <a:effectLst/>
        </p:spPr>
        <p:txBody>
          <a:bodyPr wrap="none" anchor="ctr"/>
          <a:lstStyle/>
          <a:p>
            <a:pPr>
              <a:defRPr/>
            </a:pPr>
            <a:endParaRPr lang="ru-RU">
              <a:cs typeface="+mn-cs"/>
            </a:endParaRPr>
          </a:p>
        </p:txBody>
      </p:sp>
      <p:sp>
        <p:nvSpPr>
          <p:cNvPr id="5" name="Text Box 5"/>
          <p:cNvSpPr txBox="1">
            <a:spLocks noChangeArrowheads="1"/>
          </p:cNvSpPr>
          <p:nvPr/>
        </p:nvSpPr>
        <p:spPr bwMode="auto">
          <a:xfrm>
            <a:off x="0" y="6613525"/>
            <a:ext cx="5638800" cy="244475"/>
          </a:xfrm>
          <a:prstGeom prst="rect">
            <a:avLst/>
          </a:prstGeom>
          <a:noFill/>
          <a:ln w="9525">
            <a:noFill/>
            <a:miter lim="800000"/>
            <a:headEnd/>
            <a:tailEnd/>
          </a:ln>
          <a:effectLst/>
        </p:spPr>
        <p:txBody>
          <a:bodyPr>
            <a:spAutoFit/>
          </a:bodyPr>
          <a:lstStyle/>
          <a:p>
            <a:pPr>
              <a:spcBef>
                <a:spcPct val="50000"/>
              </a:spcBef>
              <a:defRPr/>
            </a:pPr>
            <a:r>
              <a:rPr lang="en-US" sz="1000" b="1">
                <a:solidFill>
                  <a:schemeClr val="bg1"/>
                </a:solidFill>
                <a:cs typeface="+mn-cs"/>
              </a:rPr>
              <a:t>© Egorov Puginsky Afanasiev &amp; Partners Law Offices</a:t>
            </a:r>
          </a:p>
        </p:txBody>
      </p:sp>
      <p:pic>
        <p:nvPicPr>
          <p:cNvPr id="6" name="Picture 9" descr="LogEPAVectUK"/>
          <p:cNvPicPr>
            <a:picLocks noChangeAspect="1" noChangeArrowheads="1"/>
          </p:cNvPicPr>
          <p:nvPr userDrawn="1"/>
        </p:nvPicPr>
        <p:blipFill>
          <a:blip r:embed="rId2" cstate="print"/>
          <a:srcRect/>
          <a:stretch>
            <a:fillRect/>
          </a:stretch>
        </p:blipFill>
        <p:spPr bwMode="auto">
          <a:xfrm>
            <a:off x="2916238" y="260350"/>
            <a:ext cx="3671887" cy="2106613"/>
          </a:xfrm>
          <a:prstGeom prst="rect">
            <a:avLst/>
          </a:prstGeom>
          <a:noFill/>
          <a:ln w="9525">
            <a:noFill/>
            <a:miter lim="800000"/>
            <a:headEnd/>
            <a:tailEnd/>
          </a:ln>
        </p:spPr>
      </p:pic>
      <p:sp>
        <p:nvSpPr>
          <p:cNvPr id="45059" name="Rectangle 3"/>
          <p:cNvSpPr>
            <a:spLocks noGrp="1" noChangeArrowheads="1"/>
          </p:cNvSpPr>
          <p:nvPr>
            <p:ph type="ctrTitle"/>
          </p:nvPr>
        </p:nvSpPr>
        <p:spPr>
          <a:xfrm>
            <a:off x="685800" y="2390775"/>
            <a:ext cx="7772400" cy="1470025"/>
          </a:xfrm>
        </p:spPr>
        <p:txBody>
          <a:bodyPr/>
          <a:lstStyle>
            <a:lvl1pPr>
              <a:defRPr/>
            </a:lvl1pPr>
          </a:lstStyle>
          <a:p>
            <a:r>
              <a:rPr lang="ru-RU"/>
              <a:t>Образец заголовка</a:t>
            </a:r>
          </a:p>
        </p:txBody>
      </p:sp>
      <p:sp>
        <p:nvSpPr>
          <p:cNvPr id="45060" name="Rectangle 4"/>
          <p:cNvSpPr>
            <a:spLocks noGrp="1" noChangeArrowheads="1"/>
          </p:cNvSpPr>
          <p:nvPr>
            <p:ph type="subTitle" idx="1"/>
          </p:nvPr>
        </p:nvSpPr>
        <p:spPr>
          <a:xfrm>
            <a:off x="1371600" y="4052888"/>
            <a:ext cx="6400800" cy="1752600"/>
          </a:xfrm>
        </p:spPr>
        <p:txBody>
          <a:bodyPr/>
          <a:lstStyle>
            <a:lvl1pPr marL="0" indent="0" algn="ctr">
              <a:buFontTx/>
              <a:buNone/>
              <a:defRPr>
                <a:latin typeface="Arial" charset="0"/>
              </a:defRPr>
            </a:lvl1pPr>
          </a:lstStyle>
          <a:p>
            <a:r>
              <a:rPr lang="ru-RU"/>
              <a:t>Образец подзаголовка</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3"/>
          <p:cNvSpPr>
            <a:spLocks noGrp="1" noChangeArrowheads="1"/>
          </p:cNvSpPr>
          <p:nvPr>
            <p:ph type="dt" sz="half" idx="10"/>
          </p:nvPr>
        </p:nvSpPr>
        <p:spPr>
          <a:ln/>
        </p:spPr>
        <p:txBody>
          <a:bodyPr/>
          <a:lstStyle>
            <a:lvl1pPr>
              <a:defRPr/>
            </a:lvl1pPr>
          </a:lstStyle>
          <a:p>
            <a:pPr>
              <a:defRPr/>
            </a:pPr>
            <a:fld id="{256DBDB2-324B-407D-B78B-E62DA56CBBE6}" type="datetimeFigureOut">
              <a:rPr lang="ru-RU"/>
              <a:pPr>
                <a:defRPr/>
              </a:pPr>
              <a:t>03.02.2010</a:t>
            </a:fld>
            <a:endParaRPr lang="ru-RU"/>
          </a:p>
        </p:txBody>
      </p:sp>
      <p:sp>
        <p:nvSpPr>
          <p:cNvPr id="5" name="Rectangle 4"/>
          <p:cNvSpPr>
            <a:spLocks noGrp="1" noChangeArrowheads="1"/>
          </p:cNvSpPr>
          <p:nvPr>
            <p:ph type="sldNum" sz="quarter" idx="11"/>
          </p:nvPr>
        </p:nvSpPr>
        <p:spPr>
          <a:ln/>
        </p:spPr>
        <p:txBody>
          <a:bodyPr/>
          <a:lstStyle>
            <a:lvl1pPr>
              <a:defRPr/>
            </a:lvl1pPr>
          </a:lstStyle>
          <a:p>
            <a:pPr>
              <a:defRPr/>
            </a:pPr>
            <a:fld id="{A42312B5-229F-4DD2-BF1E-259FDFB8B9F1}"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9288" y="0"/>
            <a:ext cx="2152650" cy="6165850"/>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539750" y="0"/>
            <a:ext cx="6307138" cy="6165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3"/>
          <p:cNvSpPr>
            <a:spLocks noGrp="1" noChangeArrowheads="1"/>
          </p:cNvSpPr>
          <p:nvPr>
            <p:ph type="dt" sz="half" idx="10"/>
          </p:nvPr>
        </p:nvSpPr>
        <p:spPr>
          <a:ln/>
        </p:spPr>
        <p:txBody>
          <a:bodyPr/>
          <a:lstStyle>
            <a:lvl1pPr>
              <a:defRPr/>
            </a:lvl1pPr>
          </a:lstStyle>
          <a:p>
            <a:pPr>
              <a:defRPr/>
            </a:pPr>
            <a:fld id="{929F7D9F-54F6-43C0-94DB-AC6D293B9F1B}" type="datetimeFigureOut">
              <a:rPr lang="ru-RU"/>
              <a:pPr>
                <a:defRPr/>
              </a:pPr>
              <a:t>03.02.2010</a:t>
            </a:fld>
            <a:endParaRPr lang="ru-RU"/>
          </a:p>
        </p:txBody>
      </p:sp>
      <p:sp>
        <p:nvSpPr>
          <p:cNvPr id="5" name="Rectangle 4"/>
          <p:cNvSpPr>
            <a:spLocks noGrp="1" noChangeArrowheads="1"/>
          </p:cNvSpPr>
          <p:nvPr>
            <p:ph type="sldNum" sz="quarter" idx="11"/>
          </p:nvPr>
        </p:nvSpPr>
        <p:spPr>
          <a:ln/>
        </p:spPr>
        <p:txBody>
          <a:bodyPr/>
          <a:lstStyle>
            <a:lvl1pPr>
              <a:defRPr/>
            </a:lvl1pPr>
          </a:lstStyle>
          <a:p>
            <a:pPr>
              <a:defRPr/>
            </a:pPr>
            <a:fld id="{4A960586-97FE-4AD7-8D1C-B880C9594DB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3"/>
          <p:cNvSpPr>
            <a:spLocks noGrp="1" noChangeArrowheads="1"/>
          </p:cNvSpPr>
          <p:nvPr>
            <p:ph type="dt" sz="half" idx="10"/>
          </p:nvPr>
        </p:nvSpPr>
        <p:spPr>
          <a:ln/>
        </p:spPr>
        <p:txBody>
          <a:bodyPr/>
          <a:lstStyle>
            <a:lvl1pPr>
              <a:defRPr/>
            </a:lvl1pPr>
          </a:lstStyle>
          <a:p>
            <a:pPr>
              <a:defRPr/>
            </a:pPr>
            <a:fld id="{8BD4CB1C-7F04-4049-B7DE-A8EEB7000A4F}" type="datetimeFigureOut">
              <a:rPr lang="ru-RU"/>
              <a:pPr>
                <a:defRPr/>
              </a:pPr>
              <a:t>03.02.2010</a:t>
            </a:fld>
            <a:endParaRPr lang="ru-RU"/>
          </a:p>
        </p:txBody>
      </p:sp>
      <p:sp>
        <p:nvSpPr>
          <p:cNvPr id="5" name="Rectangle 4"/>
          <p:cNvSpPr>
            <a:spLocks noGrp="1" noChangeArrowheads="1"/>
          </p:cNvSpPr>
          <p:nvPr>
            <p:ph type="sldNum" sz="quarter" idx="11"/>
          </p:nvPr>
        </p:nvSpPr>
        <p:spPr>
          <a:ln/>
        </p:spPr>
        <p:txBody>
          <a:bodyPr/>
          <a:lstStyle>
            <a:lvl1pPr>
              <a:defRPr/>
            </a:lvl1pPr>
          </a:lstStyle>
          <a:p>
            <a:pPr>
              <a:defRPr/>
            </a:pPr>
            <a:fld id="{C69A41ED-A671-455B-80AB-08619481C3B7}"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fld id="{E7FC5BE9-ECE8-4C7B-9861-F4B22159B3DB}" type="datetimeFigureOut">
              <a:rPr lang="ru-RU"/>
              <a:pPr>
                <a:defRPr/>
              </a:pPr>
              <a:t>03.02.2010</a:t>
            </a:fld>
            <a:endParaRPr lang="ru-RU"/>
          </a:p>
        </p:txBody>
      </p:sp>
      <p:sp>
        <p:nvSpPr>
          <p:cNvPr id="5" name="Rectangle 4"/>
          <p:cNvSpPr>
            <a:spLocks noGrp="1" noChangeArrowheads="1"/>
          </p:cNvSpPr>
          <p:nvPr>
            <p:ph type="sldNum" sz="quarter" idx="11"/>
          </p:nvPr>
        </p:nvSpPr>
        <p:spPr>
          <a:ln/>
        </p:spPr>
        <p:txBody>
          <a:bodyPr/>
          <a:lstStyle>
            <a:lvl1pPr>
              <a:defRPr/>
            </a:lvl1pPr>
          </a:lstStyle>
          <a:p>
            <a:pPr>
              <a:defRPr/>
            </a:pPr>
            <a:fld id="{6E27F4CB-03C8-4156-85BC-FFD859037B08}"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539750" y="1557338"/>
            <a:ext cx="3933825"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25975" y="1557338"/>
            <a:ext cx="3933825"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Rectangle 3"/>
          <p:cNvSpPr>
            <a:spLocks noGrp="1" noChangeArrowheads="1"/>
          </p:cNvSpPr>
          <p:nvPr>
            <p:ph type="dt" sz="half" idx="10"/>
          </p:nvPr>
        </p:nvSpPr>
        <p:spPr>
          <a:ln/>
        </p:spPr>
        <p:txBody>
          <a:bodyPr/>
          <a:lstStyle>
            <a:lvl1pPr>
              <a:defRPr/>
            </a:lvl1pPr>
          </a:lstStyle>
          <a:p>
            <a:pPr>
              <a:defRPr/>
            </a:pPr>
            <a:fld id="{651E64B6-CA7E-4C52-9C61-36C6D13688D0}" type="datetimeFigureOut">
              <a:rPr lang="ru-RU"/>
              <a:pPr>
                <a:defRPr/>
              </a:pPr>
              <a:t>03.02.2010</a:t>
            </a:fld>
            <a:endParaRPr lang="ru-RU"/>
          </a:p>
        </p:txBody>
      </p:sp>
      <p:sp>
        <p:nvSpPr>
          <p:cNvPr id="6" name="Rectangle 4"/>
          <p:cNvSpPr>
            <a:spLocks noGrp="1" noChangeArrowheads="1"/>
          </p:cNvSpPr>
          <p:nvPr>
            <p:ph type="sldNum" sz="quarter" idx="11"/>
          </p:nvPr>
        </p:nvSpPr>
        <p:spPr>
          <a:ln/>
        </p:spPr>
        <p:txBody>
          <a:bodyPr/>
          <a:lstStyle>
            <a:lvl1pPr>
              <a:defRPr/>
            </a:lvl1pPr>
          </a:lstStyle>
          <a:p>
            <a:pPr>
              <a:defRPr/>
            </a:pPr>
            <a:fld id="{C21CAB22-49E0-40C0-8644-95C6481072A1}"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Rectangle 3"/>
          <p:cNvSpPr>
            <a:spLocks noGrp="1" noChangeArrowheads="1"/>
          </p:cNvSpPr>
          <p:nvPr>
            <p:ph type="dt" sz="half" idx="10"/>
          </p:nvPr>
        </p:nvSpPr>
        <p:spPr>
          <a:ln/>
        </p:spPr>
        <p:txBody>
          <a:bodyPr/>
          <a:lstStyle>
            <a:lvl1pPr>
              <a:defRPr/>
            </a:lvl1pPr>
          </a:lstStyle>
          <a:p>
            <a:pPr>
              <a:defRPr/>
            </a:pPr>
            <a:fld id="{E1D2C601-D07F-4F5B-B266-12443CADC03A}" type="datetimeFigureOut">
              <a:rPr lang="ru-RU"/>
              <a:pPr>
                <a:defRPr/>
              </a:pPr>
              <a:t>03.02.2010</a:t>
            </a:fld>
            <a:endParaRPr lang="ru-RU"/>
          </a:p>
        </p:txBody>
      </p:sp>
      <p:sp>
        <p:nvSpPr>
          <p:cNvPr id="8" name="Rectangle 4"/>
          <p:cNvSpPr>
            <a:spLocks noGrp="1" noChangeArrowheads="1"/>
          </p:cNvSpPr>
          <p:nvPr>
            <p:ph type="sldNum" sz="quarter" idx="11"/>
          </p:nvPr>
        </p:nvSpPr>
        <p:spPr>
          <a:ln/>
        </p:spPr>
        <p:txBody>
          <a:bodyPr/>
          <a:lstStyle>
            <a:lvl1pPr>
              <a:defRPr/>
            </a:lvl1pPr>
          </a:lstStyle>
          <a:p>
            <a:pPr>
              <a:defRPr/>
            </a:pPr>
            <a:fld id="{B1BDD12C-6086-4E12-BAAA-42012E2697EC}"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Rectangle 3"/>
          <p:cNvSpPr>
            <a:spLocks noGrp="1" noChangeArrowheads="1"/>
          </p:cNvSpPr>
          <p:nvPr>
            <p:ph type="dt" sz="half" idx="10"/>
          </p:nvPr>
        </p:nvSpPr>
        <p:spPr>
          <a:ln/>
        </p:spPr>
        <p:txBody>
          <a:bodyPr/>
          <a:lstStyle>
            <a:lvl1pPr>
              <a:defRPr/>
            </a:lvl1pPr>
          </a:lstStyle>
          <a:p>
            <a:pPr>
              <a:defRPr/>
            </a:pPr>
            <a:fld id="{3941DC23-A1B3-43A7-8DF9-EEB13A4D8799}" type="datetimeFigureOut">
              <a:rPr lang="ru-RU"/>
              <a:pPr>
                <a:defRPr/>
              </a:pPr>
              <a:t>03.02.2010</a:t>
            </a:fld>
            <a:endParaRPr lang="ru-RU"/>
          </a:p>
        </p:txBody>
      </p:sp>
      <p:sp>
        <p:nvSpPr>
          <p:cNvPr id="4" name="Rectangle 4"/>
          <p:cNvSpPr>
            <a:spLocks noGrp="1" noChangeArrowheads="1"/>
          </p:cNvSpPr>
          <p:nvPr>
            <p:ph type="sldNum" sz="quarter" idx="11"/>
          </p:nvPr>
        </p:nvSpPr>
        <p:spPr>
          <a:ln/>
        </p:spPr>
        <p:txBody>
          <a:bodyPr/>
          <a:lstStyle>
            <a:lvl1pPr>
              <a:defRPr/>
            </a:lvl1pPr>
          </a:lstStyle>
          <a:p>
            <a:pPr>
              <a:defRPr/>
            </a:pPr>
            <a:fld id="{1C8998F4-7D76-43C5-80FD-FE230FD9F65C}"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fld id="{51B5932A-1893-499C-8BB4-A9A5260B28C0}" type="datetimeFigureOut">
              <a:rPr lang="ru-RU"/>
              <a:pPr>
                <a:defRPr/>
              </a:pPr>
              <a:t>03.02.2010</a:t>
            </a:fld>
            <a:endParaRPr lang="ru-RU"/>
          </a:p>
        </p:txBody>
      </p:sp>
      <p:sp>
        <p:nvSpPr>
          <p:cNvPr id="3" name="Rectangle 4"/>
          <p:cNvSpPr>
            <a:spLocks noGrp="1" noChangeArrowheads="1"/>
          </p:cNvSpPr>
          <p:nvPr>
            <p:ph type="sldNum" sz="quarter" idx="11"/>
          </p:nvPr>
        </p:nvSpPr>
        <p:spPr>
          <a:ln/>
        </p:spPr>
        <p:txBody>
          <a:bodyPr/>
          <a:lstStyle>
            <a:lvl1pPr>
              <a:defRPr/>
            </a:lvl1pPr>
          </a:lstStyle>
          <a:p>
            <a:pPr>
              <a:defRPr/>
            </a:pPr>
            <a:fld id="{4A1310FC-0D59-4D6A-8C8B-836D58063048}"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fld id="{E5355AFF-656F-4E2D-B2F4-765E6FE450EC}" type="datetimeFigureOut">
              <a:rPr lang="ru-RU"/>
              <a:pPr>
                <a:defRPr/>
              </a:pPr>
              <a:t>03.02.2010</a:t>
            </a:fld>
            <a:endParaRPr lang="ru-RU"/>
          </a:p>
        </p:txBody>
      </p:sp>
      <p:sp>
        <p:nvSpPr>
          <p:cNvPr id="6" name="Rectangle 4"/>
          <p:cNvSpPr>
            <a:spLocks noGrp="1" noChangeArrowheads="1"/>
          </p:cNvSpPr>
          <p:nvPr>
            <p:ph type="sldNum" sz="quarter" idx="11"/>
          </p:nvPr>
        </p:nvSpPr>
        <p:spPr>
          <a:ln/>
        </p:spPr>
        <p:txBody>
          <a:bodyPr/>
          <a:lstStyle>
            <a:lvl1pPr>
              <a:defRPr/>
            </a:lvl1pPr>
          </a:lstStyle>
          <a:p>
            <a:pPr>
              <a:defRPr/>
            </a:pPr>
            <a:fld id="{63AF7A41-ACF2-4E2F-A799-4569F7BD5B00}"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fld id="{CCE9F795-6295-49C7-AEC2-712C9EE7A47E}" type="datetimeFigureOut">
              <a:rPr lang="ru-RU"/>
              <a:pPr>
                <a:defRPr/>
              </a:pPr>
              <a:t>03.02.2010</a:t>
            </a:fld>
            <a:endParaRPr lang="ru-RU"/>
          </a:p>
        </p:txBody>
      </p:sp>
      <p:sp>
        <p:nvSpPr>
          <p:cNvPr id="6" name="Rectangle 4"/>
          <p:cNvSpPr>
            <a:spLocks noGrp="1" noChangeArrowheads="1"/>
          </p:cNvSpPr>
          <p:nvPr>
            <p:ph type="sldNum" sz="quarter" idx="11"/>
          </p:nvPr>
        </p:nvSpPr>
        <p:spPr>
          <a:ln/>
        </p:spPr>
        <p:txBody>
          <a:bodyPr/>
          <a:lstStyle>
            <a:lvl1pPr>
              <a:defRPr/>
            </a:lvl1pPr>
          </a:lstStyle>
          <a:p>
            <a:pPr>
              <a:defRPr/>
            </a:pPr>
            <a:fld id="{A1817CD2-F08B-4508-B361-EBA80152817B}"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539750" y="1557338"/>
            <a:ext cx="8020050" cy="4608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4035" name="Rectangle 3"/>
          <p:cNvSpPr>
            <a:spLocks noGrp="1" noChangeArrowheads="1"/>
          </p:cNvSpPr>
          <p:nvPr>
            <p:ph type="dt" sz="half" idx="2"/>
          </p:nvPr>
        </p:nvSpPr>
        <p:spPr bwMode="auto">
          <a:xfrm>
            <a:off x="838200" y="6248400"/>
            <a:ext cx="1447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fld id="{DA14EAAC-8201-4540-8D10-59B9BED293BE}" type="datetimeFigureOut">
              <a:rPr lang="ru-RU"/>
              <a:pPr>
                <a:defRPr/>
              </a:pPr>
              <a:t>03.02.2010</a:t>
            </a:fld>
            <a:endParaRPr lang="ru-RU"/>
          </a:p>
        </p:txBody>
      </p:sp>
      <p:sp>
        <p:nvSpPr>
          <p:cNvPr id="44036" name="Rectangle 4"/>
          <p:cNvSpPr>
            <a:spLocks noGrp="1" noChangeArrowheads="1"/>
          </p:cNvSpPr>
          <p:nvPr>
            <p:ph type="sldNum" sz="quarter" idx="4"/>
          </p:nvPr>
        </p:nvSpPr>
        <p:spPr bwMode="auto">
          <a:xfrm>
            <a:off x="32004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1FE667CD-D5A4-4119-AAA8-5B1F2E39F4F0}" type="slidenum">
              <a:rPr lang="ru-RU"/>
              <a:pPr>
                <a:defRPr/>
              </a:pPr>
              <a:t>‹#›</a:t>
            </a:fld>
            <a:endParaRPr lang="ru-RU"/>
          </a:p>
        </p:txBody>
      </p:sp>
      <p:sp>
        <p:nvSpPr>
          <p:cNvPr id="44037" name="Rectangle 5"/>
          <p:cNvSpPr>
            <a:spLocks noChangeArrowheads="1"/>
          </p:cNvSpPr>
          <p:nvPr/>
        </p:nvSpPr>
        <p:spPr bwMode="auto">
          <a:xfrm rot="16200000">
            <a:off x="4076700" y="1790700"/>
            <a:ext cx="990600" cy="9144000"/>
          </a:xfrm>
          <a:prstGeom prst="rect">
            <a:avLst/>
          </a:prstGeom>
          <a:gradFill rotWithShape="1">
            <a:gsLst>
              <a:gs pos="0">
                <a:srgbClr val="C0C0C0"/>
              </a:gs>
              <a:gs pos="100000">
                <a:schemeClr val="bg1"/>
              </a:gs>
            </a:gsLst>
            <a:lin ang="0" scaled="1"/>
          </a:gradFill>
          <a:ln w="9525">
            <a:noFill/>
            <a:miter lim="800000"/>
            <a:headEnd/>
            <a:tailEnd/>
          </a:ln>
          <a:effectLst/>
        </p:spPr>
        <p:txBody>
          <a:bodyPr wrap="none" anchor="ctr"/>
          <a:lstStyle/>
          <a:p>
            <a:pPr>
              <a:defRPr/>
            </a:pPr>
            <a:endParaRPr lang="ru-RU">
              <a:cs typeface="+mn-cs"/>
            </a:endParaRPr>
          </a:p>
        </p:txBody>
      </p:sp>
      <p:pic>
        <p:nvPicPr>
          <p:cNvPr id="1030" name="Picture 6" descr="Vasiliy2"/>
          <p:cNvPicPr>
            <a:picLocks noChangeAspect="1" noChangeArrowheads="1"/>
          </p:cNvPicPr>
          <p:nvPr/>
        </p:nvPicPr>
        <p:blipFill>
          <a:blip r:embed="rId13" cstate="print"/>
          <a:srcRect/>
          <a:stretch>
            <a:fillRect/>
          </a:stretch>
        </p:blipFill>
        <p:spPr bwMode="auto">
          <a:xfrm>
            <a:off x="6705600" y="6183313"/>
            <a:ext cx="609600" cy="609600"/>
          </a:xfrm>
          <a:prstGeom prst="rect">
            <a:avLst/>
          </a:prstGeom>
          <a:noFill/>
          <a:ln w="9525">
            <a:solidFill>
              <a:srgbClr val="800000"/>
            </a:solidFill>
            <a:miter lim="800000"/>
            <a:headEnd/>
            <a:tailEnd/>
          </a:ln>
        </p:spPr>
      </p:pic>
      <p:pic>
        <p:nvPicPr>
          <p:cNvPr id="1031" name="Picture 7" descr="BigBen4"/>
          <p:cNvPicPr>
            <a:picLocks noChangeAspect="1" noChangeArrowheads="1"/>
          </p:cNvPicPr>
          <p:nvPr/>
        </p:nvPicPr>
        <p:blipFill>
          <a:blip r:embed="rId14" cstate="print"/>
          <a:srcRect/>
          <a:stretch>
            <a:fillRect/>
          </a:stretch>
        </p:blipFill>
        <p:spPr bwMode="auto">
          <a:xfrm>
            <a:off x="8077200" y="6183313"/>
            <a:ext cx="609600" cy="609600"/>
          </a:xfrm>
          <a:prstGeom prst="rect">
            <a:avLst/>
          </a:prstGeom>
          <a:noFill/>
          <a:ln w="9525">
            <a:solidFill>
              <a:srgbClr val="800000"/>
            </a:solidFill>
            <a:miter lim="800000"/>
            <a:headEnd/>
            <a:tailEnd/>
          </a:ln>
        </p:spPr>
      </p:pic>
      <p:pic>
        <p:nvPicPr>
          <p:cNvPr id="1032" name="Picture 8" descr="Isakiy2"/>
          <p:cNvPicPr>
            <a:picLocks noChangeAspect="1" noChangeArrowheads="1"/>
          </p:cNvPicPr>
          <p:nvPr/>
        </p:nvPicPr>
        <p:blipFill>
          <a:blip r:embed="rId15" cstate="print"/>
          <a:srcRect/>
          <a:stretch>
            <a:fillRect/>
          </a:stretch>
        </p:blipFill>
        <p:spPr bwMode="auto">
          <a:xfrm>
            <a:off x="7391400" y="6183313"/>
            <a:ext cx="609600" cy="609600"/>
          </a:xfrm>
          <a:prstGeom prst="rect">
            <a:avLst/>
          </a:prstGeom>
          <a:noFill/>
          <a:ln w="9525">
            <a:solidFill>
              <a:srgbClr val="800000"/>
            </a:solidFill>
            <a:miter lim="800000"/>
            <a:headEnd/>
            <a:tailEnd/>
          </a:ln>
        </p:spPr>
      </p:pic>
      <p:sp>
        <p:nvSpPr>
          <p:cNvPr id="44041" name="Text Box 9"/>
          <p:cNvSpPr txBox="1">
            <a:spLocks noChangeArrowheads="1"/>
          </p:cNvSpPr>
          <p:nvPr userDrawn="1"/>
        </p:nvSpPr>
        <p:spPr bwMode="auto">
          <a:xfrm>
            <a:off x="0" y="6613525"/>
            <a:ext cx="6300788" cy="274638"/>
          </a:xfrm>
          <a:prstGeom prst="rect">
            <a:avLst/>
          </a:prstGeom>
          <a:noFill/>
          <a:ln w="9525">
            <a:noFill/>
            <a:miter lim="800000"/>
            <a:headEnd/>
            <a:tailEnd/>
          </a:ln>
          <a:effectLst/>
        </p:spPr>
        <p:txBody>
          <a:bodyPr>
            <a:spAutoFit/>
          </a:bodyPr>
          <a:lstStyle/>
          <a:p>
            <a:pPr>
              <a:spcBef>
                <a:spcPct val="50000"/>
              </a:spcBef>
              <a:defRPr/>
            </a:pPr>
            <a:r>
              <a:rPr lang="en-US" sz="1200" b="1">
                <a:solidFill>
                  <a:schemeClr val="bg1"/>
                </a:solidFill>
                <a:cs typeface="+mn-cs"/>
              </a:rPr>
              <a:t>© Egorov Puginsky Afanasiev &amp; Partners Law Offices      </a:t>
            </a:r>
          </a:p>
        </p:txBody>
      </p:sp>
      <p:sp>
        <p:nvSpPr>
          <p:cNvPr id="1034" name="Rectangle 10"/>
          <p:cNvSpPr>
            <a:spLocks noGrp="1" noChangeArrowheads="1"/>
          </p:cNvSpPr>
          <p:nvPr>
            <p:ph type="title"/>
          </p:nvPr>
        </p:nvSpPr>
        <p:spPr bwMode="auto">
          <a:xfrm>
            <a:off x="3348038" y="0"/>
            <a:ext cx="5803900" cy="11969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44043" name="Rectangle 11"/>
          <p:cNvSpPr>
            <a:spLocks noChangeArrowheads="1"/>
          </p:cNvSpPr>
          <p:nvPr/>
        </p:nvSpPr>
        <p:spPr bwMode="auto">
          <a:xfrm>
            <a:off x="8458200" y="6248400"/>
            <a:ext cx="685800" cy="476250"/>
          </a:xfrm>
          <a:prstGeom prst="rect">
            <a:avLst/>
          </a:prstGeom>
          <a:noFill/>
          <a:ln w="9525">
            <a:noFill/>
            <a:miter lim="800000"/>
            <a:headEnd/>
            <a:tailEnd/>
          </a:ln>
          <a:effectLst/>
        </p:spPr>
        <p:txBody>
          <a:bodyPr/>
          <a:lstStyle/>
          <a:p>
            <a:pPr algn="r">
              <a:defRPr/>
            </a:pPr>
            <a:endParaRPr lang="ru-RU" sz="4000">
              <a:solidFill>
                <a:schemeClr val="bg1"/>
              </a:solidFill>
              <a:cs typeface="+mn-cs"/>
            </a:endParaRPr>
          </a:p>
        </p:txBody>
      </p:sp>
      <p:sp>
        <p:nvSpPr>
          <p:cNvPr id="44047" name="Line 5"/>
          <p:cNvSpPr>
            <a:spLocks noChangeShapeType="1"/>
          </p:cNvSpPr>
          <p:nvPr userDrawn="1"/>
        </p:nvSpPr>
        <p:spPr bwMode="auto">
          <a:xfrm>
            <a:off x="3348038" y="1196975"/>
            <a:ext cx="5761037" cy="0"/>
          </a:xfrm>
          <a:prstGeom prst="line">
            <a:avLst/>
          </a:prstGeom>
          <a:noFill/>
          <a:ln w="19050">
            <a:solidFill>
              <a:srgbClr val="969696"/>
            </a:solidFill>
            <a:round/>
            <a:headEnd/>
            <a:tailEnd/>
          </a:ln>
        </p:spPr>
        <p:txBody>
          <a:bodyPr/>
          <a:lstStyle/>
          <a:p>
            <a:pPr>
              <a:defRPr/>
            </a:pPr>
            <a:endParaRPr lang="ru-RU">
              <a:cs typeface="+mn-cs"/>
            </a:endParaRPr>
          </a:p>
        </p:txBody>
      </p:sp>
      <p:pic>
        <p:nvPicPr>
          <p:cNvPr id="1037" name="Picture 16" descr="LogEPAVectUK"/>
          <p:cNvPicPr>
            <a:picLocks noChangeAspect="1" noChangeArrowheads="1"/>
          </p:cNvPicPr>
          <p:nvPr userDrawn="1"/>
        </p:nvPicPr>
        <p:blipFill>
          <a:blip r:embed="rId16" cstate="print"/>
          <a:srcRect/>
          <a:stretch>
            <a:fillRect/>
          </a:stretch>
        </p:blipFill>
        <p:spPr bwMode="auto">
          <a:xfrm>
            <a:off x="250825" y="188913"/>
            <a:ext cx="2339975" cy="11922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9"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rtl="0" eaLnBrk="0" fontAlgn="base" hangingPunct="0">
        <a:spcBef>
          <a:spcPct val="0"/>
        </a:spcBef>
        <a:spcAft>
          <a:spcPct val="0"/>
        </a:spcAft>
        <a:defRPr sz="2800" b="1">
          <a:solidFill>
            <a:srgbClr val="A50021"/>
          </a:solidFill>
          <a:latin typeface="+mj-lt"/>
          <a:ea typeface="+mj-ea"/>
          <a:cs typeface="+mj-cs"/>
        </a:defRPr>
      </a:lvl1pPr>
      <a:lvl2pPr algn="ctr" rtl="0" eaLnBrk="0" fontAlgn="base" hangingPunct="0">
        <a:spcBef>
          <a:spcPct val="0"/>
        </a:spcBef>
        <a:spcAft>
          <a:spcPct val="0"/>
        </a:spcAft>
        <a:defRPr sz="2800" b="1">
          <a:solidFill>
            <a:srgbClr val="A50021"/>
          </a:solidFill>
          <a:latin typeface="Arial" charset="0"/>
        </a:defRPr>
      </a:lvl2pPr>
      <a:lvl3pPr algn="ctr" rtl="0" eaLnBrk="0" fontAlgn="base" hangingPunct="0">
        <a:spcBef>
          <a:spcPct val="0"/>
        </a:spcBef>
        <a:spcAft>
          <a:spcPct val="0"/>
        </a:spcAft>
        <a:defRPr sz="2800" b="1">
          <a:solidFill>
            <a:srgbClr val="A50021"/>
          </a:solidFill>
          <a:latin typeface="Arial" charset="0"/>
        </a:defRPr>
      </a:lvl3pPr>
      <a:lvl4pPr algn="ctr" rtl="0" eaLnBrk="0" fontAlgn="base" hangingPunct="0">
        <a:spcBef>
          <a:spcPct val="0"/>
        </a:spcBef>
        <a:spcAft>
          <a:spcPct val="0"/>
        </a:spcAft>
        <a:defRPr sz="2800" b="1">
          <a:solidFill>
            <a:srgbClr val="A50021"/>
          </a:solidFill>
          <a:latin typeface="Arial" charset="0"/>
        </a:defRPr>
      </a:lvl4pPr>
      <a:lvl5pPr algn="ctr" rtl="0" eaLnBrk="0" fontAlgn="base" hangingPunct="0">
        <a:spcBef>
          <a:spcPct val="0"/>
        </a:spcBef>
        <a:spcAft>
          <a:spcPct val="0"/>
        </a:spcAft>
        <a:defRPr sz="2800" b="1">
          <a:solidFill>
            <a:srgbClr val="A50021"/>
          </a:solidFill>
          <a:latin typeface="Arial" charset="0"/>
        </a:defRPr>
      </a:lvl5pPr>
      <a:lvl6pPr marL="457200" algn="ctr" rtl="0" fontAlgn="base">
        <a:spcBef>
          <a:spcPct val="0"/>
        </a:spcBef>
        <a:spcAft>
          <a:spcPct val="0"/>
        </a:spcAft>
        <a:defRPr sz="2800" b="1">
          <a:solidFill>
            <a:srgbClr val="A50021"/>
          </a:solidFill>
          <a:latin typeface="Arial" charset="0"/>
        </a:defRPr>
      </a:lvl6pPr>
      <a:lvl7pPr marL="914400" algn="ctr" rtl="0" fontAlgn="base">
        <a:spcBef>
          <a:spcPct val="0"/>
        </a:spcBef>
        <a:spcAft>
          <a:spcPct val="0"/>
        </a:spcAft>
        <a:defRPr sz="2800" b="1">
          <a:solidFill>
            <a:srgbClr val="A50021"/>
          </a:solidFill>
          <a:latin typeface="Arial" charset="0"/>
        </a:defRPr>
      </a:lvl7pPr>
      <a:lvl8pPr marL="1371600" algn="ctr" rtl="0" fontAlgn="base">
        <a:spcBef>
          <a:spcPct val="0"/>
        </a:spcBef>
        <a:spcAft>
          <a:spcPct val="0"/>
        </a:spcAft>
        <a:defRPr sz="2800" b="1">
          <a:solidFill>
            <a:srgbClr val="A50021"/>
          </a:solidFill>
          <a:latin typeface="Arial" charset="0"/>
        </a:defRPr>
      </a:lvl8pPr>
      <a:lvl9pPr marL="1828800" algn="ctr" rtl="0" fontAlgn="base">
        <a:spcBef>
          <a:spcPct val="0"/>
        </a:spcBef>
        <a:spcAft>
          <a:spcPct val="0"/>
        </a:spcAft>
        <a:defRPr sz="2800" b="1">
          <a:solidFill>
            <a:srgbClr val="A50021"/>
          </a:solidFill>
          <a:latin typeface="Arial" charset="0"/>
        </a:defRPr>
      </a:lvl9pPr>
    </p:titleStyle>
    <p:bodyStyle>
      <a:lvl1pPr marL="342900" indent="-342900" algn="just"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just" rtl="0" eaLnBrk="0" fontAlgn="base" hangingPunct="0">
        <a:spcBef>
          <a:spcPct val="20000"/>
        </a:spcBef>
        <a:spcAft>
          <a:spcPct val="0"/>
        </a:spcAft>
        <a:buChar char="–"/>
        <a:defRPr sz="2400">
          <a:solidFill>
            <a:schemeClr val="tx1"/>
          </a:solidFill>
          <a:latin typeface="+mn-lt"/>
        </a:defRPr>
      </a:lvl2pPr>
      <a:lvl3pPr marL="1143000" indent="-228600" algn="just" rtl="0" eaLnBrk="0" fontAlgn="base" hangingPunct="0">
        <a:spcBef>
          <a:spcPct val="20000"/>
        </a:spcBef>
        <a:spcAft>
          <a:spcPct val="0"/>
        </a:spcAft>
        <a:buChar char="•"/>
        <a:defRPr sz="2400">
          <a:solidFill>
            <a:schemeClr val="tx1"/>
          </a:solidFill>
          <a:latin typeface="+mn-lt"/>
        </a:defRPr>
      </a:lvl3pPr>
      <a:lvl4pPr marL="1600200" indent="-228600" algn="just" rtl="0" eaLnBrk="0" fontAlgn="base" hangingPunct="0">
        <a:spcBef>
          <a:spcPct val="20000"/>
        </a:spcBef>
        <a:spcAft>
          <a:spcPct val="0"/>
        </a:spcAft>
        <a:buChar char="–"/>
        <a:defRPr sz="2000">
          <a:solidFill>
            <a:schemeClr val="tx1"/>
          </a:solidFill>
          <a:latin typeface="+mn-lt"/>
        </a:defRPr>
      </a:lvl4pPr>
      <a:lvl5pPr marL="2057400" indent="-228600" algn="just" rtl="0" eaLnBrk="0" fontAlgn="base" hangingPunct="0">
        <a:spcBef>
          <a:spcPct val="20000"/>
        </a:spcBef>
        <a:spcAft>
          <a:spcPct val="0"/>
        </a:spcAft>
        <a:buChar char="»"/>
        <a:defRPr sz="2000">
          <a:solidFill>
            <a:schemeClr val="tx1"/>
          </a:solidFill>
          <a:latin typeface="+mn-lt"/>
        </a:defRPr>
      </a:lvl5pPr>
      <a:lvl6pPr marL="2514600" indent="-228600" algn="just" rtl="0" fontAlgn="base">
        <a:spcBef>
          <a:spcPct val="20000"/>
        </a:spcBef>
        <a:spcAft>
          <a:spcPct val="0"/>
        </a:spcAft>
        <a:buChar char="»"/>
        <a:defRPr sz="2000">
          <a:solidFill>
            <a:schemeClr val="tx1"/>
          </a:solidFill>
          <a:latin typeface="+mn-lt"/>
        </a:defRPr>
      </a:lvl6pPr>
      <a:lvl7pPr marL="2971800" indent="-228600" algn="just" rtl="0" fontAlgn="base">
        <a:spcBef>
          <a:spcPct val="20000"/>
        </a:spcBef>
        <a:spcAft>
          <a:spcPct val="0"/>
        </a:spcAft>
        <a:buChar char="»"/>
        <a:defRPr sz="2000">
          <a:solidFill>
            <a:schemeClr val="tx1"/>
          </a:solidFill>
          <a:latin typeface="+mn-lt"/>
        </a:defRPr>
      </a:lvl7pPr>
      <a:lvl8pPr marL="3429000" indent="-228600" algn="just" rtl="0" fontAlgn="base">
        <a:spcBef>
          <a:spcPct val="20000"/>
        </a:spcBef>
        <a:spcAft>
          <a:spcPct val="0"/>
        </a:spcAft>
        <a:buChar char="»"/>
        <a:defRPr sz="2000">
          <a:solidFill>
            <a:schemeClr val="tx1"/>
          </a:solidFill>
          <a:latin typeface="+mn-lt"/>
        </a:defRPr>
      </a:lvl8pPr>
      <a:lvl9pPr marL="3886200" indent="-228600" algn="just"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1042988" y="4024313"/>
            <a:ext cx="7775575" cy="366712"/>
          </a:xfrm>
          <a:prstGeom prst="rect">
            <a:avLst/>
          </a:prstGeom>
          <a:noFill/>
          <a:ln w="9525">
            <a:noFill/>
            <a:miter lim="800000"/>
            <a:headEnd/>
            <a:tailEnd/>
          </a:ln>
        </p:spPr>
        <p:txBody>
          <a:bodyPr anchor="ctr">
            <a:spAutoFit/>
          </a:bodyPr>
          <a:lstStyle/>
          <a:p>
            <a:r>
              <a:rPr lang="ru-RU"/>
              <a:t>                                           </a:t>
            </a:r>
            <a:endParaRPr lang="en-US"/>
          </a:p>
        </p:txBody>
      </p:sp>
      <p:sp>
        <p:nvSpPr>
          <p:cNvPr id="3075" name="Text Box 5"/>
          <p:cNvSpPr txBox="1">
            <a:spLocks noChangeArrowheads="1"/>
          </p:cNvSpPr>
          <p:nvPr/>
        </p:nvSpPr>
        <p:spPr bwMode="auto">
          <a:xfrm>
            <a:off x="4192588" y="5527675"/>
            <a:ext cx="4621212" cy="1077913"/>
          </a:xfrm>
          <a:prstGeom prst="rect">
            <a:avLst/>
          </a:prstGeom>
          <a:noFill/>
          <a:ln w="9525">
            <a:noFill/>
            <a:miter lim="800000"/>
            <a:headEnd/>
            <a:tailEnd/>
          </a:ln>
        </p:spPr>
        <p:txBody>
          <a:bodyPr wrap="none">
            <a:spAutoFit/>
          </a:bodyPr>
          <a:lstStyle/>
          <a:p>
            <a:pPr algn="r"/>
            <a:r>
              <a:rPr lang="en-US" sz="2400" b="1">
                <a:solidFill>
                  <a:srgbClr val="A50021"/>
                </a:solidFill>
              </a:rPr>
              <a:t>Victor Dumler</a:t>
            </a:r>
            <a:endParaRPr lang="ru-RU" sz="2400" b="1">
              <a:solidFill>
                <a:srgbClr val="A50021"/>
              </a:solidFill>
            </a:endParaRPr>
          </a:p>
          <a:p>
            <a:pPr algn="r"/>
            <a:r>
              <a:rPr lang="en-US" sz="2000" b="1">
                <a:solidFill>
                  <a:srgbClr val="A50021"/>
                </a:solidFill>
              </a:rPr>
              <a:t>Senior Lawyer</a:t>
            </a:r>
            <a:r>
              <a:rPr lang="ru-RU" sz="2000" b="1">
                <a:solidFill>
                  <a:srgbClr val="A50021"/>
                </a:solidFill>
              </a:rPr>
              <a:t> </a:t>
            </a:r>
            <a:r>
              <a:rPr lang="en-US" sz="2000" b="1">
                <a:solidFill>
                  <a:srgbClr val="A50021"/>
                </a:solidFill>
              </a:rPr>
              <a:t>of Law Offices</a:t>
            </a:r>
            <a:endParaRPr lang="ru-RU" sz="2000" b="1">
              <a:solidFill>
                <a:srgbClr val="A50021"/>
              </a:solidFill>
            </a:endParaRPr>
          </a:p>
          <a:p>
            <a:pPr algn="r"/>
            <a:r>
              <a:rPr lang="en-US" sz="2000" b="1">
                <a:solidFill>
                  <a:srgbClr val="A50021"/>
                </a:solidFill>
              </a:rPr>
              <a:t>Egorov Puginsky Afanasiev and Partners</a:t>
            </a:r>
            <a:endParaRPr lang="ru-RU" sz="2000" b="1">
              <a:solidFill>
                <a:srgbClr val="A50021"/>
              </a:solidFill>
            </a:endParaRPr>
          </a:p>
        </p:txBody>
      </p:sp>
      <p:sp>
        <p:nvSpPr>
          <p:cNvPr id="3076" name="Rectangle 5"/>
          <p:cNvSpPr>
            <a:spLocks noChangeArrowheads="1"/>
          </p:cNvSpPr>
          <p:nvPr/>
        </p:nvSpPr>
        <p:spPr bwMode="auto">
          <a:xfrm>
            <a:off x="250825" y="2605088"/>
            <a:ext cx="8642350" cy="1908175"/>
          </a:xfrm>
          <a:prstGeom prst="rect">
            <a:avLst/>
          </a:prstGeom>
          <a:noFill/>
          <a:ln w="9525">
            <a:noFill/>
            <a:miter lim="800000"/>
            <a:headEnd/>
            <a:tailEnd/>
          </a:ln>
        </p:spPr>
        <p:txBody>
          <a:bodyPr anchor="ctr">
            <a:spAutoFit/>
          </a:bodyPr>
          <a:lstStyle/>
          <a:p>
            <a:r>
              <a:rPr lang="en-US" sz="1600">
                <a:latin typeface="Calibri" pitchFamily="34" charset="0"/>
              </a:rPr>
              <a:t>			</a:t>
            </a:r>
            <a:r>
              <a:rPr lang="en-US" sz="1600" b="1">
                <a:latin typeface="Calibri" pitchFamily="34" charset="0"/>
              </a:rPr>
              <a:t>	</a:t>
            </a:r>
            <a:endParaRPr lang="en-US" sz="2200" b="1">
              <a:latin typeface="Tahoma" pitchFamily="34" charset="0"/>
              <a:cs typeface="Tahoma" pitchFamily="34" charset="0"/>
            </a:endParaRPr>
          </a:p>
          <a:p>
            <a:pPr algn="ctr"/>
            <a:r>
              <a:rPr lang="en-US" sz="2200" b="1">
                <a:latin typeface="Tahoma" pitchFamily="34" charset="0"/>
                <a:cs typeface="Tahoma" pitchFamily="34" charset="0"/>
              </a:rPr>
              <a:t>YOU HAVE AN AWARD, BUT NOW WHAT?</a:t>
            </a:r>
          </a:p>
          <a:p>
            <a:pPr algn="ctr"/>
            <a:r>
              <a:rPr lang="en-US" sz="2200" b="1">
                <a:latin typeface="Tahoma" pitchFamily="34" charset="0"/>
                <a:cs typeface="Tahoma" pitchFamily="34" charset="0"/>
              </a:rPr>
              <a:t>Enforcing Arbitral Awards in Russia: Recent Lessons.</a:t>
            </a:r>
            <a:endParaRPr lang="en-US" sz="2200">
              <a:latin typeface="Tahoma" pitchFamily="34" charset="0"/>
              <a:cs typeface="Tahoma" pitchFamily="34" charset="0"/>
            </a:endParaRPr>
          </a:p>
          <a:p>
            <a:endParaRPr lang="ru-RU" sz="2200">
              <a:latin typeface="Tahoma" pitchFamily="34" charset="0"/>
              <a:cs typeface="Tahoma" pitchFamily="34" charset="0"/>
            </a:endParaRPr>
          </a:p>
          <a:p>
            <a:endParaRPr lang="ru-RU">
              <a:latin typeface="Tahoma" pitchFamily="34" charset="0"/>
              <a:cs typeface="Tahoma" pitchFamily="34" charset="0"/>
            </a:endParaRPr>
          </a:p>
          <a:p>
            <a:r>
              <a:rPr lang="en-US">
                <a:latin typeface="Tahoma" pitchFamily="34" charset="0"/>
                <a:cs typeface="Tahoma" pitchFamily="34" charset="0"/>
              </a:rPr>
              <a:t>			         25 January 2010</a:t>
            </a:r>
            <a:endParaRPr lang="ru-RU">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5"/>
          <p:cNvSpPr txBox="1">
            <a:spLocks noChangeArrowheads="1"/>
          </p:cNvSpPr>
          <p:nvPr/>
        </p:nvSpPr>
        <p:spPr bwMode="auto">
          <a:xfrm>
            <a:off x="3203575" y="357188"/>
            <a:ext cx="5616575" cy="984250"/>
          </a:xfrm>
          <a:prstGeom prst="rect">
            <a:avLst/>
          </a:prstGeom>
          <a:noFill/>
          <a:ln w="9525">
            <a:noFill/>
            <a:miter lim="800000"/>
            <a:headEnd/>
            <a:tailEnd/>
          </a:ln>
        </p:spPr>
        <p:txBody>
          <a:bodyPr>
            <a:spAutoFit/>
          </a:bodyPr>
          <a:lstStyle/>
          <a:p>
            <a:pPr algn="ctr"/>
            <a:r>
              <a:rPr lang="en-US" sz="2000" b="1">
                <a:solidFill>
                  <a:srgbClr val="A50021"/>
                </a:solidFill>
                <a:latin typeface="Arial" charset="0"/>
              </a:rPr>
              <a:t>    Lack of Proper Notice: </a:t>
            </a:r>
          </a:p>
          <a:p>
            <a:pPr algn="ctr"/>
            <a:r>
              <a:rPr lang="en-US" sz="2000">
                <a:solidFill>
                  <a:srgbClr val="A50021"/>
                </a:solidFill>
                <a:latin typeface="Arial" charset="0"/>
              </a:rPr>
              <a:t>Recent Examples</a:t>
            </a:r>
            <a:endParaRPr lang="ru-RU" sz="2000">
              <a:solidFill>
                <a:srgbClr val="A50021"/>
              </a:solidFill>
              <a:latin typeface="Arial" charset="0"/>
            </a:endParaRPr>
          </a:p>
          <a:p>
            <a:endParaRPr lang="ru-RU">
              <a:latin typeface="Calibri" pitchFamily="34" charset="0"/>
            </a:endParaRPr>
          </a:p>
        </p:txBody>
      </p:sp>
      <p:sp>
        <p:nvSpPr>
          <p:cNvPr id="4099" name="TextBox 11"/>
          <p:cNvSpPr txBox="1">
            <a:spLocks noChangeArrowheads="1"/>
          </p:cNvSpPr>
          <p:nvPr/>
        </p:nvSpPr>
        <p:spPr bwMode="auto">
          <a:xfrm>
            <a:off x="571500" y="1428750"/>
            <a:ext cx="8072438" cy="5078413"/>
          </a:xfrm>
          <a:prstGeom prst="rect">
            <a:avLst/>
          </a:prstGeom>
          <a:noFill/>
          <a:ln w="9525">
            <a:noFill/>
            <a:miter lim="800000"/>
            <a:headEnd/>
            <a:tailEnd/>
          </a:ln>
        </p:spPr>
        <p:txBody>
          <a:bodyPr>
            <a:spAutoFit/>
          </a:bodyPr>
          <a:lstStyle/>
          <a:p>
            <a:pPr algn="just">
              <a:buFont typeface="Wingdings" pitchFamily="2" charset="2"/>
              <a:buChar char="v"/>
            </a:pPr>
            <a:r>
              <a:rPr lang="en-US" i="1"/>
              <a:t>Loral Space &amp; Communications Holdings Corporation v. Globalstar [2009], LCIA</a:t>
            </a:r>
            <a:r>
              <a:rPr lang="en-US"/>
              <a:t>, the Supreme Commercial Court held that proper notice does not necessarily require a single, integrated document; proper notice may include a few complementary communications in accordance with the relevant arbitration rules</a:t>
            </a:r>
          </a:p>
          <a:p>
            <a:pPr algn="just">
              <a:buFont typeface="Wingdings" pitchFamily="2" charset="2"/>
              <a:buChar char="v"/>
            </a:pPr>
            <a:endParaRPr lang="ru-RU"/>
          </a:p>
          <a:p>
            <a:pPr algn="just">
              <a:buFont typeface="Wingdings" pitchFamily="2" charset="2"/>
              <a:buChar char="v"/>
            </a:pPr>
            <a:r>
              <a:rPr lang="en-US" i="1"/>
              <a:t>Valars S.A. v. Agro-Holding [2009], GAFTA</a:t>
            </a:r>
            <a:r>
              <a:rPr lang="en-US"/>
              <a:t>, the Supreme Commercial Court stated that the defendant’s correspondence with the arbitral tribunal is sufficient proof of proper notice; the tribunal has discretion on the question of hearings; Hague Service Convention is not applicable</a:t>
            </a:r>
          </a:p>
          <a:p>
            <a:pPr algn="just">
              <a:buFont typeface="Wingdings" pitchFamily="2" charset="2"/>
              <a:buChar char="v"/>
            </a:pPr>
            <a:endParaRPr lang="ru-RU"/>
          </a:p>
          <a:p>
            <a:pPr algn="just">
              <a:buFont typeface="Wingdings" pitchFamily="2" charset="2"/>
              <a:buChar char="v"/>
            </a:pPr>
            <a:r>
              <a:rPr lang="en-US" i="1"/>
              <a:t>Agrokoncernas v. Avtotor-Agro [2008], Vilnius Court of Commercial Arbitration</a:t>
            </a:r>
            <a:r>
              <a:rPr lang="en-US"/>
              <a:t>, proper notice had not been served via factual postal address of the defendant of which the claimant was aware </a:t>
            </a:r>
          </a:p>
          <a:p>
            <a:pPr algn="just">
              <a:buFont typeface="Wingdings" pitchFamily="2" charset="2"/>
              <a:buChar char="v"/>
            </a:pPr>
            <a:endParaRPr lang="ru-RU"/>
          </a:p>
          <a:p>
            <a:pPr algn="just">
              <a:buFont typeface="Wingdings" pitchFamily="2" charset="2"/>
              <a:buChar char="v"/>
            </a:pPr>
            <a:r>
              <a:rPr lang="en-US" i="1"/>
              <a:t>BELINTERTRANS v. TransEurope-Inform [2009], International Arbitration Court </a:t>
            </a:r>
            <a:br>
              <a:rPr lang="en-US" i="1"/>
            </a:br>
            <a:r>
              <a:rPr lang="en-US" i="1"/>
              <a:t>at the Belarusian Chamber of Commerce and Industry</a:t>
            </a:r>
            <a:r>
              <a:rPr lang="en-US"/>
              <a:t>, an address stipulated in the contract does not guarantee proper notice if it is received by a non-authorized person</a:t>
            </a:r>
            <a:endParaRPr lang="ru-RU"/>
          </a:p>
          <a:p>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6"/>
          <p:cNvSpPr txBox="1">
            <a:spLocks noChangeArrowheads="1"/>
          </p:cNvSpPr>
          <p:nvPr/>
        </p:nvSpPr>
        <p:spPr bwMode="auto">
          <a:xfrm>
            <a:off x="3203575" y="357188"/>
            <a:ext cx="5616575" cy="1123950"/>
          </a:xfrm>
          <a:prstGeom prst="rect">
            <a:avLst/>
          </a:prstGeom>
          <a:noFill/>
          <a:ln w="9525">
            <a:noFill/>
            <a:miter lim="800000"/>
            <a:headEnd/>
            <a:tailEnd/>
          </a:ln>
        </p:spPr>
        <p:txBody>
          <a:bodyPr>
            <a:spAutoFit/>
          </a:bodyPr>
          <a:lstStyle/>
          <a:p>
            <a:pPr algn="ctr">
              <a:spcBef>
                <a:spcPct val="50000"/>
              </a:spcBef>
            </a:pPr>
            <a:r>
              <a:rPr lang="en-US" sz="2000" b="1">
                <a:solidFill>
                  <a:srgbClr val="A50021"/>
                </a:solidFill>
                <a:latin typeface="Arial" charset="0"/>
              </a:rPr>
              <a:t>The Russian Approach to Public Policy: </a:t>
            </a:r>
            <a:r>
              <a:rPr lang="en-US" sz="2000">
                <a:solidFill>
                  <a:srgbClr val="A50021"/>
                </a:solidFill>
                <a:latin typeface="Arial" charset="0"/>
              </a:rPr>
              <a:t>Recent Examples</a:t>
            </a:r>
            <a:endParaRPr lang="ru-RU" sz="2000">
              <a:solidFill>
                <a:srgbClr val="A50021"/>
              </a:solidFill>
              <a:latin typeface="Arial" charset="0"/>
            </a:endParaRPr>
          </a:p>
          <a:p>
            <a:pPr algn="ctr">
              <a:spcBef>
                <a:spcPct val="50000"/>
              </a:spcBef>
            </a:pPr>
            <a:endParaRPr lang="ru-RU" b="1">
              <a:solidFill>
                <a:srgbClr val="A50021"/>
              </a:solidFill>
              <a:latin typeface="Arial" charset="0"/>
            </a:endParaRPr>
          </a:p>
        </p:txBody>
      </p:sp>
      <p:sp>
        <p:nvSpPr>
          <p:cNvPr id="5123" name="Text Box 11"/>
          <p:cNvSpPr txBox="1">
            <a:spLocks noChangeArrowheads="1"/>
          </p:cNvSpPr>
          <p:nvPr/>
        </p:nvSpPr>
        <p:spPr bwMode="auto">
          <a:xfrm>
            <a:off x="214313" y="6215063"/>
            <a:ext cx="576262" cy="400050"/>
          </a:xfrm>
          <a:prstGeom prst="rect">
            <a:avLst/>
          </a:prstGeom>
          <a:noFill/>
          <a:ln w="9525">
            <a:noFill/>
            <a:miter lim="800000"/>
            <a:headEnd/>
            <a:tailEnd/>
          </a:ln>
        </p:spPr>
        <p:txBody>
          <a:bodyPr>
            <a:spAutoFit/>
          </a:bodyPr>
          <a:lstStyle/>
          <a:p>
            <a:pPr>
              <a:spcBef>
                <a:spcPct val="50000"/>
              </a:spcBef>
            </a:pPr>
            <a:r>
              <a:rPr lang="en-US" sz="2000" b="1">
                <a:solidFill>
                  <a:srgbClr val="A50021"/>
                </a:solidFill>
                <a:latin typeface="Arial" charset="0"/>
              </a:rPr>
              <a:t>2</a:t>
            </a:r>
            <a:endParaRPr lang="ru-RU" sz="2000" b="1">
              <a:solidFill>
                <a:srgbClr val="A50021"/>
              </a:solidFill>
              <a:latin typeface="Arial" charset="0"/>
            </a:endParaRPr>
          </a:p>
        </p:txBody>
      </p:sp>
      <p:sp>
        <p:nvSpPr>
          <p:cNvPr id="5124" name="Text Box 7"/>
          <p:cNvSpPr txBox="1">
            <a:spLocks noChangeArrowheads="1"/>
          </p:cNvSpPr>
          <p:nvPr/>
        </p:nvSpPr>
        <p:spPr bwMode="auto">
          <a:xfrm>
            <a:off x="762000" y="2133600"/>
            <a:ext cx="184150" cy="366713"/>
          </a:xfrm>
          <a:prstGeom prst="rect">
            <a:avLst/>
          </a:prstGeom>
          <a:noFill/>
          <a:ln w="9525">
            <a:noFill/>
            <a:miter lim="800000"/>
            <a:headEnd/>
            <a:tailEnd/>
          </a:ln>
        </p:spPr>
        <p:txBody>
          <a:bodyPr wrap="none">
            <a:spAutoFit/>
          </a:bodyPr>
          <a:lstStyle/>
          <a:p>
            <a:endParaRPr lang="en-US">
              <a:latin typeface="Arial" charset="0"/>
            </a:endParaRPr>
          </a:p>
        </p:txBody>
      </p:sp>
      <p:sp>
        <p:nvSpPr>
          <p:cNvPr id="94216" name="Rectangle 8"/>
          <p:cNvSpPr>
            <a:spLocks noChangeArrowheads="1"/>
          </p:cNvSpPr>
          <p:nvPr/>
        </p:nvSpPr>
        <p:spPr bwMode="auto">
          <a:xfrm>
            <a:off x="1071563" y="2143125"/>
            <a:ext cx="7829550" cy="762000"/>
          </a:xfrm>
          <a:prstGeom prst="rect">
            <a:avLst/>
          </a:prstGeom>
          <a:noFill/>
          <a:ln w="9525">
            <a:noFill/>
            <a:miter lim="800000"/>
            <a:headEnd/>
            <a:tailEnd/>
          </a:ln>
        </p:spPr>
        <p:txBody>
          <a:bodyPr wrap="none" anchor="ctr"/>
          <a:lstStyle/>
          <a:p>
            <a:endParaRPr lang="en-US">
              <a:latin typeface="Tahoma" pitchFamily="34" charset="0"/>
              <a:cs typeface="Tahoma" pitchFamily="34" charset="0"/>
            </a:endParaRPr>
          </a:p>
        </p:txBody>
      </p:sp>
      <p:sp>
        <p:nvSpPr>
          <p:cNvPr id="94217" name="Rectangle 9"/>
          <p:cNvSpPr>
            <a:spLocks noChangeArrowheads="1"/>
          </p:cNvSpPr>
          <p:nvPr/>
        </p:nvSpPr>
        <p:spPr bwMode="auto">
          <a:xfrm>
            <a:off x="1071563" y="3071813"/>
            <a:ext cx="7902575" cy="990600"/>
          </a:xfrm>
          <a:prstGeom prst="rect">
            <a:avLst/>
          </a:prstGeom>
          <a:noFill/>
          <a:ln w="9525">
            <a:noFill/>
            <a:miter lim="800000"/>
            <a:headEnd/>
            <a:tailEnd/>
          </a:ln>
        </p:spPr>
        <p:txBody>
          <a:bodyPr wrap="none" anchor="ctr"/>
          <a:lstStyle/>
          <a:p>
            <a:endParaRPr lang="en-US" i="1">
              <a:latin typeface="Tahoma" pitchFamily="34" charset="0"/>
              <a:cs typeface="Tahoma" pitchFamily="34" charset="0"/>
            </a:endParaRPr>
          </a:p>
        </p:txBody>
      </p:sp>
      <p:sp>
        <p:nvSpPr>
          <p:cNvPr id="94218" name="Rectangle 10"/>
          <p:cNvSpPr>
            <a:spLocks noChangeArrowheads="1"/>
          </p:cNvSpPr>
          <p:nvPr/>
        </p:nvSpPr>
        <p:spPr bwMode="auto">
          <a:xfrm>
            <a:off x="1071563" y="4143375"/>
            <a:ext cx="7429500" cy="914400"/>
          </a:xfrm>
          <a:prstGeom prst="rect">
            <a:avLst/>
          </a:prstGeom>
          <a:noFill/>
          <a:ln w="9525">
            <a:noFill/>
            <a:miter lim="800000"/>
            <a:headEnd/>
            <a:tailEnd/>
          </a:ln>
        </p:spPr>
        <p:txBody>
          <a:bodyPr wrap="none" anchor="ctr"/>
          <a:lstStyle/>
          <a:p>
            <a:endParaRPr lang="en-US">
              <a:latin typeface="Tahoma" pitchFamily="34" charset="0"/>
              <a:cs typeface="Tahoma" pitchFamily="34" charset="0"/>
            </a:endParaRPr>
          </a:p>
        </p:txBody>
      </p:sp>
      <p:sp>
        <p:nvSpPr>
          <p:cNvPr id="13" name="Rectangle 10"/>
          <p:cNvSpPr>
            <a:spLocks noChangeArrowheads="1"/>
          </p:cNvSpPr>
          <p:nvPr/>
        </p:nvSpPr>
        <p:spPr bwMode="auto">
          <a:xfrm>
            <a:off x="1071563" y="5072063"/>
            <a:ext cx="7162800" cy="914400"/>
          </a:xfrm>
          <a:prstGeom prst="rect">
            <a:avLst/>
          </a:prstGeom>
          <a:noFill/>
          <a:ln w="9525">
            <a:noFill/>
            <a:miter lim="800000"/>
            <a:headEnd/>
            <a:tailEnd/>
          </a:ln>
        </p:spPr>
        <p:txBody>
          <a:bodyPr wrap="none" anchor="ctr"/>
          <a:lstStyle/>
          <a:p>
            <a:endParaRPr lang="en-US">
              <a:latin typeface="Tahoma" pitchFamily="34" charset="0"/>
              <a:cs typeface="Tahoma" pitchFamily="34" charset="0"/>
            </a:endParaRPr>
          </a:p>
        </p:txBody>
      </p:sp>
      <p:sp>
        <p:nvSpPr>
          <p:cNvPr id="5129" name="TextBox 8"/>
          <p:cNvSpPr txBox="1">
            <a:spLocks noChangeArrowheads="1"/>
          </p:cNvSpPr>
          <p:nvPr/>
        </p:nvSpPr>
        <p:spPr bwMode="auto">
          <a:xfrm>
            <a:off x="500063" y="1428750"/>
            <a:ext cx="8143875" cy="5078413"/>
          </a:xfrm>
          <a:prstGeom prst="rect">
            <a:avLst/>
          </a:prstGeom>
          <a:noFill/>
          <a:ln w="9525">
            <a:noFill/>
            <a:miter lim="800000"/>
            <a:headEnd/>
            <a:tailEnd/>
          </a:ln>
        </p:spPr>
        <p:txBody>
          <a:bodyPr>
            <a:spAutoFit/>
          </a:bodyPr>
          <a:lstStyle/>
          <a:p>
            <a:pPr algn="just">
              <a:buFont typeface="Wingdings" pitchFamily="2" charset="2"/>
              <a:buChar char="v"/>
            </a:pPr>
            <a:r>
              <a:rPr lang="en-US" i="1"/>
              <a:t>Venture Global Engineering LLC v. Avtotor – Holding group [2009]</a:t>
            </a:r>
            <a:r>
              <a:rPr lang="en-US"/>
              <a:t>, </a:t>
            </a:r>
            <a:r>
              <a:rPr lang="en-US" i="1"/>
              <a:t>ICC International Court of Arbitration</a:t>
            </a:r>
            <a:r>
              <a:rPr lang="en-US"/>
              <a:t>, a penalty  is not contrary to public policy </a:t>
            </a:r>
          </a:p>
          <a:p>
            <a:pPr algn="just">
              <a:buFont typeface="Wingdings" pitchFamily="2" charset="2"/>
              <a:buChar char="v"/>
            </a:pPr>
            <a:endParaRPr lang="ru-RU"/>
          </a:p>
          <a:p>
            <a:pPr algn="just">
              <a:buFont typeface="Wingdings" pitchFamily="2" charset="2"/>
              <a:buChar char="v"/>
            </a:pPr>
            <a:r>
              <a:rPr lang="en-US" i="1"/>
              <a:t>Erick van Egeraat Associated Architects v. Capital Group [2009]</a:t>
            </a:r>
            <a:r>
              <a:rPr lang="en-US"/>
              <a:t>, </a:t>
            </a:r>
            <a:r>
              <a:rPr lang="en-US" i="1"/>
              <a:t>Arbitration Institute of the SCC, </a:t>
            </a:r>
            <a:r>
              <a:rPr lang="en-US"/>
              <a:t>an issue of disproportion of a penalty to the consequences of violation of an obligation is to be considered in arbitration</a:t>
            </a:r>
          </a:p>
          <a:p>
            <a:pPr algn="just">
              <a:buFont typeface="Wingdings" pitchFamily="2" charset="2"/>
              <a:buChar char="v"/>
            </a:pPr>
            <a:endParaRPr lang="ru-RU"/>
          </a:p>
          <a:p>
            <a:pPr algn="just">
              <a:buFont typeface="Wingdings" pitchFamily="2" charset="2"/>
              <a:buChar char="v"/>
            </a:pPr>
            <a:r>
              <a:rPr lang="en-US" i="1"/>
              <a:t>The Ministry of Defense of the Republic of Belarus v. TechPromInvest [2008],</a:t>
            </a:r>
            <a:r>
              <a:rPr lang="en-US"/>
              <a:t> </a:t>
            </a:r>
            <a:r>
              <a:rPr lang="en-US" i="1"/>
              <a:t>International Arbitration Court at the Belarusian Chamber of Commerce and Industry, </a:t>
            </a:r>
            <a:r>
              <a:rPr lang="en-US"/>
              <a:t> non – reduction of a penalty does not itself affect the recognition and enforcement of an arbitration award</a:t>
            </a:r>
          </a:p>
          <a:p>
            <a:pPr algn="just">
              <a:buFont typeface="Wingdings" pitchFamily="2" charset="2"/>
              <a:buChar char="v"/>
            </a:pPr>
            <a:endParaRPr lang="ru-RU"/>
          </a:p>
          <a:p>
            <a:pPr algn="just">
              <a:buFont typeface="Wingdings" pitchFamily="2" charset="2"/>
              <a:buChar char="v"/>
            </a:pPr>
            <a:r>
              <a:rPr lang="en-US" i="1"/>
              <a:t>Kruken GmbH v. Avtotor-Agro [2008]</a:t>
            </a:r>
            <a:r>
              <a:rPr lang="en-US"/>
              <a:t>, FOSFA, exceeding of an amount of liability in comparison to the liability determined in the contract could be considered as a violation of public policy</a:t>
            </a:r>
          </a:p>
          <a:p>
            <a:pPr algn="just">
              <a:buFont typeface="Wingdings" pitchFamily="2" charset="2"/>
              <a:buChar char="v"/>
            </a:pPr>
            <a:endParaRPr lang="ru-RU"/>
          </a:p>
          <a:p>
            <a:pPr algn="just">
              <a:buFont typeface="Wingdings" pitchFamily="2" charset="2"/>
              <a:buChar char="v"/>
            </a:pPr>
            <a:r>
              <a:rPr lang="en-US" i="1"/>
              <a:t>Lugana Handelsgesellschaft GmbH v. Ryazansky zavod</a:t>
            </a:r>
            <a:r>
              <a:rPr lang="en-US"/>
              <a:t>, </a:t>
            </a:r>
            <a:r>
              <a:rPr lang="en-US" i="1"/>
              <a:t>German Institution of Arbitration,</a:t>
            </a:r>
            <a:r>
              <a:rPr lang="en-US"/>
              <a:t> interest on a penalty and costs to be considered by Supreme Commercial Court</a:t>
            </a:r>
            <a:endParaRPr lang="ru-RU"/>
          </a:p>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94216"/>
                                        </p:tgtEl>
                                        <p:attrNameLst>
                                          <p:attrName>style.visibility</p:attrName>
                                        </p:attrNameLst>
                                      </p:cBhvr>
                                      <p:to>
                                        <p:strVal val="visible"/>
                                      </p:to>
                                    </p:set>
                                    <p:animEffect transition="in" filter="fade">
                                      <p:cBhvr>
                                        <p:cTn id="7" dur="1000"/>
                                        <p:tgtEl>
                                          <p:spTgt spid="94216"/>
                                        </p:tgtEl>
                                      </p:cBhvr>
                                    </p:animEffect>
                                  </p:childTnLst>
                                </p:cTn>
                              </p:par>
                            </p:childTnLst>
                          </p:cTn>
                        </p:par>
                        <p:par>
                          <p:cTn id="8" fill="hold">
                            <p:stCondLst>
                              <p:cond delay="10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94217"/>
                                        </p:tgtEl>
                                        <p:attrNameLst>
                                          <p:attrName>style.visibility</p:attrName>
                                        </p:attrNameLst>
                                      </p:cBhvr>
                                      <p:to>
                                        <p:strVal val="visible"/>
                                      </p:to>
                                    </p:set>
                                    <p:animEffect transition="in" filter="fade">
                                      <p:cBhvr>
                                        <p:cTn id="11" dur="1000"/>
                                        <p:tgtEl>
                                          <p:spTgt spid="94217"/>
                                        </p:tgtEl>
                                      </p:cBhvr>
                                    </p:animEffect>
                                  </p:childTnLst>
                                </p:cTn>
                              </p:par>
                            </p:childTnLst>
                          </p:cTn>
                        </p:par>
                        <p:par>
                          <p:cTn id="12" fill="hold">
                            <p:stCondLst>
                              <p:cond delay="2000"/>
                            </p:stCondLst>
                            <p:childTnLst>
                              <p:par>
                                <p:cTn id="13" presetID="10" presetClass="entr" presetSubtype="0" fill="hold" grpId="0" nodeType="afterEffect" nodePh="1">
                                  <p:stCondLst>
                                    <p:cond delay="0"/>
                                  </p:stCondLst>
                                  <p:endCondLst>
                                    <p:cond evt="begin" delay="0">
                                      <p:tn val="13"/>
                                    </p:cond>
                                  </p:endCondLst>
                                  <p:childTnLst>
                                    <p:set>
                                      <p:cBhvr>
                                        <p:cTn id="14" dur="1" fill="hold">
                                          <p:stCondLst>
                                            <p:cond delay="0"/>
                                          </p:stCondLst>
                                        </p:cTn>
                                        <p:tgtEl>
                                          <p:spTgt spid="94218"/>
                                        </p:tgtEl>
                                        <p:attrNameLst>
                                          <p:attrName>style.visibility</p:attrName>
                                        </p:attrNameLst>
                                      </p:cBhvr>
                                      <p:to>
                                        <p:strVal val="visible"/>
                                      </p:to>
                                    </p:set>
                                    <p:animEffect transition="in" filter="fade">
                                      <p:cBhvr>
                                        <p:cTn id="15" dur="1000"/>
                                        <p:tgtEl>
                                          <p:spTgt spid="94218"/>
                                        </p:tgtEl>
                                      </p:cBhvr>
                                    </p:animEffect>
                                  </p:childTnLst>
                                </p:cTn>
                              </p:par>
                            </p:childTnLst>
                          </p:cTn>
                        </p:par>
                        <p:par>
                          <p:cTn id="16" fill="hold">
                            <p:stCondLst>
                              <p:cond delay="3000"/>
                            </p:stCondLst>
                            <p:childTnLst>
                              <p:par>
                                <p:cTn id="17" presetID="10" presetClass="entr" presetSubtype="0" fill="hold" grpId="0" nodeType="afterEffect" nodePh="1">
                                  <p:stCondLst>
                                    <p:cond delay="0"/>
                                  </p:stCondLst>
                                  <p:endCondLst>
                                    <p:cond evt="begin" delay="0">
                                      <p:tn val="17"/>
                                    </p:cond>
                                  </p:end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6" grpId="0"/>
      <p:bldP spid="94217" grpId="0"/>
      <p:bldP spid="94218"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6"/>
          <p:cNvSpPr txBox="1">
            <a:spLocks noChangeArrowheads="1"/>
          </p:cNvSpPr>
          <p:nvPr/>
        </p:nvSpPr>
        <p:spPr bwMode="auto">
          <a:xfrm>
            <a:off x="3203575" y="357188"/>
            <a:ext cx="5616575" cy="708025"/>
          </a:xfrm>
          <a:prstGeom prst="rect">
            <a:avLst/>
          </a:prstGeom>
          <a:noFill/>
          <a:ln w="9525">
            <a:noFill/>
            <a:miter lim="800000"/>
            <a:headEnd/>
            <a:tailEnd/>
          </a:ln>
        </p:spPr>
        <p:txBody>
          <a:bodyPr>
            <a:spAutoFit/>
          </a:bodyPr>
          <a:lstStyle/>
          <a:p>
            <a:pPr algn="ctr"/>
            <a:r>
              <a:rPr lang="en-US" sz="2000" b="1">
                <a:solidFill>
                  <a:srgbClr val="A50021"/>
                </a:solidFill>
                <a:latin typeface="Arial" charset="0"/>
              </a:rPr>
              <a:t>Challenging the Arbitration Agreement: </a:t>
            </a:r>
            <a:r>
              <a:rPr lang="en-US" sz="2000">
                <a:solidFill>
                  <a:srgbClr val="A50021"/>
                </a:solidFill>
                <a:latin typeface="Arial" charset="0"/>
              </a:rPr>
              <a:t>Recent Examples</a:t>
            </a:r>
            <a:endParaRPr lang="ru-RU" sz="2000">
              <a:solidFill>
                <a:srgbClr val="A50021"/>
              </a:solidFill>
              <a:latin typeface="Arial" charset="0"/>
            </a:endParaRPr>
          </a:p>
        </p:txBody>
      </p:sp>
      <p:sp>
        <p:nvSpPr>
          <p:cNvPr id="6147" name="Text Box 11"/>
          <p:cNvSpPr txBox="1">
            <a:spLocks noChangeArrowheads="1"/>
          </p:cNvSpPr>
          <p:nvPr/>
        </p:nvSpPr>
        <p:spPr bwMode="auto">
          <a:xfrm>
            <a:off x="214313" y="6215063"/>
            <a:ext cx="576262" cy="400050"/>
          </a:xfrm>
          <a:prstGeom prst="rect">
            <a:avLst/>
          </a:prstGeom>
          <a:noFill/>
          <a:ln w="9525">
            <a:noFill/>
            <a:miter lim="800000"/>
            <a:headEnd/>
            <a:tailEnd/>
          </a:ln>
        </p:spPr>
        <p:txBody>
          <a:bodyPr>
            <a:spAutoFit/>
          </a:bodyPr>
          <a:lstStyle/>
          <a:p>
            <a:pPr>
              <a:spcBef>
                <a:spcPct val="50000"/>
              </a:spcBef>
            </a:pPr>
            <a:r>
              <a:rPr lang="en-US" sz="2000" b="1">
                <a:solidFill>
                  <a:srgbClr val="A50021"/>
                </a:solidFill>
                <a:latin typeface="Arial" charset="0"/>
              </a:rPr>
              <a:t>3</a:t>
            </a:r>
            <a:endParaRPr lang="ru-RU" sz="2000" b="1">
              <a:solidFill>
                <a:srgbClr val="A50021"/>
              </a:solidFill>
              <a:latin typeface="Arial" charset="0"/>
            </a:endParaRPr>
          </a:p>
        </p:txBody>
      </p:sp>
      <p:sp>
        <p:nvSpPr>
          <p:cNvPr id="26634" name="Text Box 10"/>
          <p:cNvSpPr txBox="1">
            <a:spLocks noChangeArrowheads="1"/>
          </p:cNvSpPr>
          <p:nvPr/>
        </p:nvSpPr>
        <p:spPr bwMode="auto">
          <a:xfrm>
            <a:off x="642938" y="2571750"/>
            <a:ext cx="8351837" cy="584200"/>
          </a:xfrm>
          <a:prstGeom prst="rect">
            <a:avLst/>
          </a:prstGeom>
          <a:noFill/>
          <a:ln w="9525">
            <a:noFill/>
            <a:miter lim="800000"/>
            <a:headEnd/>
            <a:tailEnd/>
          </a:ln>
        </p:spPr>
        <p:txBody>
          <a:bodyPr>
            <a:spAutoFit/>
          </a:bodyPr>
          <a:lstStyle/>
          <a:p>
            <a:r>
              <a:rPr lang="en-US">
                <a:latin typeface="Tahoma" pitchFamily="34" charset="0"/>
                <a:cs typeface="Tahoma" pitchFamily="34" charset="0"/>
              </a:rPr>
              <a:t> </a:t>
            </a:r>
            <a:endParaRPr lang="ru-RU" sz="1600">
              <a:latin typeface="Tahoma" pitchFamily="34" charset="0"/>
              <a:cs typeface="Tahoma" pitchFamily="34" charset="0"/>
            </a:endParaRPr>
          </a:p>
          <a:p>
            <a:endParaRPr lang="ru-RU" sz="1400">
              <a:latin typeface="Calibri" pitchFamily="34" charset="0"/>
            </a:endParaRPr>
          </a:p>
        </p:txBody>
      </p:sp>
      <p:sp>
        <p:nvSpPr>
          <p:cNvPr id="19" name="Text Box 10"/>
          <p:cNvSpPr txBox="1">
            <a:spLocks noChangeArrowheads="1"/>
          </p:cNvSpPr>
          <p:nvPr/>
        </p:nvSpPr>
        <p:spPr bwMode="auto">
          <a:xfrm>
            <a:off x="642938" y="3357563"/>
            <a:ext cx="7851775" cy="584200"/>
          </a:xfrm>
          <a:prstGeom prst="rect">
            <a:avLst/>
          </a:prstGeom>
          <a:noFill/>
          <a:ln w="9525">
            <a:noFill/>
            <a:miter lim="800000"/>
            <a:headEnd/>
            <a:tailEnd/>
          </a:ln>
        </p:spPr>
        <p:txBody>
          <a:bodyPr>
            <a:spAutoFit/>
          </a:bodyPr>
          <a:lstStyle/>
          <a:p>
            <a:r>
              <a:rPr lang="en-US">
                <a:latin typeface="Tahoma" pitchFamily="34" charset="0"/>
                <a:cs typeface="Tahoma" pitchFamily="34" charset="0"/>
              </a:rPr>
              <a:t> </a:t>
            </a:r>
            <a:endParaRPr lang="ru-RU" sz="1600">
              <a:latin typeface="Tahoma" pitchFamily="34" charset="0"/>
              <a:cs typeface="Tahoma" pitchFamily="34" charset="0"/>
            </a:endParaRPr>
          </a:p>
          <a:p>
            <a:endParaRPr lang="ru-RU" sz="1400">
              <a:latin typeface="Calibri" pitchFamily="34" charset="0"/>
            </a:endParaRPr>
          </a:p>
        </p:txBody>
      </p:sp>
      <p:sp>
        <p:nvSpPr>
          <p:cNvPr id="6150" name="TextBox 14"/>
          <p:cNvSpPr txBox="1">
            <a:spLocks noChangeArrowheads="1"/>
          </p:cNvSpPr>
          <p:nvPr/>
        </p:nvSpPr>
        <p:spPr bwMode="auto">
          <a:xfrm>
            <a:off x="500063" y="1285875"/>
            <a:ext cx="8286750" cy="4524375"/>
          </a:xfrm>
          <a:prstGeom prst="rect">
            <a:avLst/>
          </a:prstGeom>
          <a:noFill/>
          <a:ln w="9525">
            <a:noFill/>
            <a:miter lim="800000"/>
            <a:headEnd/>
            <a:tailEnd/>
          </a:ln>
        </p:spPr>
        <p:txBody>
          <a:bodyPr>
            <a:spAutoFit/>
          </a:bodyPr>
          <a:lstStyle/>
          <a:p>
            <a:pPr>
              <a:buFont typeface="Wingdings" pitchFamily="2" charset="2"/>
              <a:buChar char="v"/>
            </a:pPr>
            <a:endParaRPr lang="en-US"/>
          </a:p>
          <a:p>
            <a:pPr algn="just">
              <a:buFont typeface="Wingdings" pitchFamily="2" charset="2"/>
              <a:buChar char="v"/>
            </a:pPr>
            <a:r>
              <a:rPr lang="en-US"/>
              <a:t> In </a:t>
            </a:r>
            <a:r>
              <a:rPr lang="en-US" i="1"/>
              <a:t>Hebenstreit Rapido GmbH  v. Confectionary plant Saratovskaya [2009]</a:t>
            </a:r>
            <a:r>
              <a:rPr lang="en-US"/>
              <a:t>, the Supreme Commercial Court rejected the lower courts’ formalistic approach in interpreting the arbitration agreement between the parties - Chamber of Industry and Commerce in Vienna (as agreed) “against” International Arbitral Centre of the Austrian Federal Economic Chamber in Vienna (as recommended). We will hear from the court very soon…</a:t>
            </a:r>
            <a:endParaRPr lang="ru-RU"/>
          </a:p>
          <a:p>
            <a:pPr algn="just"/>
            <a:endParaRPr lang="ru-RU"/>
          </a:p>
          <a:p>
            <a:pPr algn="just">
              <a:buFont typeface="Wingdings" pitchFamily="2" charset="2"/>
              <a:buChar char="v"/>
            </a:pPr>
            <a:r>
              <a:rPr lang="en-US" i="1"/>
              <a:t> Lugana Handelsgesellschaft GmbH v. Ryazansky zavod, German Institution of Arbitration,</a:t>
            </a:r>
            <a:r>
              <a:rPr lang="en-US"/>
              <a:t> the Supreme Commercial Court will consider the reasoning of the lower courts regarding the conclusion of an arbitration agreement by means of an exchange of the documents between the parties. The lower courts refused to enforce an award stating, </a:t>
            </a:r>
            <a:r>
              <a:rPr lang="en-US" i="1"/>
              <a:t>inter alia,</a:t>
            </a:r>
            <a:r>
              <a:rPr lang="en-US"/>
              <a:t> that the arbitration agreement had not been reached in a required, valid form</a:t>
            </a:r>
            <a:endParaRPr lang="ru-RU"/>
          </a:p>
          <a:p>
            <a:pPr algn="just"/>
            <a:endParaRPr lang="ru-RU"/>
          </a:p>
          <a:p>
            <a:pPr algn="just">
              <a:buFont typeface="Wingdings" pitchFamily="2" charset="2"/>
              <a:buChar char="v"/>
            </a:pPr>
            <a:r>
              <a:rPr lang="en-US" i="1"/>
              <a:t> Valars S.A. v. Agro-Holding [2009], GAFTA</a:t>
            </a:r>
            <a:r>
              <a:rPr lang="en-US"/>
              <a:t>, the absence of an original contract between the parties does not affect an arbitration clause</a:t>
            </a:r>
            <a:endParaRPr lang="ru-RU"/>
          </a:p>
          <a:p>
            <a:pPr algn="just"/>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634"/>
                                        </p:tgtEl>
                                        <p:attrNameLst>
                                          <p:attrName>style.visibility</p:attrName>
                                        </p:attrNameLst>
                                      </p:cBhvr>
                                      <p:to>
                                        <p:strVal val="visible"/>
                                      </p:to>
                                    </p:set>
                                    <p:animEffect transition="in" filter="fade">
                                      <p:cBhvr>
                                        <p:cTn id="7" dur="1000"/>
                                        <p:tgtEl>
                                          <p:spTgt spid="2663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4"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6"/>
          <p:cNvSpPr txBox="1">
            <a:spLocks noChangeArrowheads="1"/>
          </p:cNvSpPr>
          <p:nvPr/>
        </p:nvSpPr>
        <p:spPr bwMode="auto">
          <a:xfrm>
            <a:off x="3203575" y="428625"/>
            <a:ext cx="5616575" cy="400050"/>
          </a:xfrm>
          <a:prstGeom prst="rect">
            <a:avLst/>
          </a:prstGeom>
          <a:noFill/>
          <a:ln w="9525">
            <a:noFill/>
            <a:miter lim="800000"/>
            <a:headEnd/>
            <a:tailEnd/>
          </a:ln>
        </p:spPr>
        <p:txBody>
          <a:bodyPr>
            <a:spAutoFit/>
          </a:bodyPr>
          <a:lstStyle/>
          <a:p>
            <a:pPr algn="ctr"/>
            <a:r>
              <a:rPr lang="en-US" sz="2000" b="1">
                <a:solidFill>
                  <a:srgbClr val="A50021"/>
                </a:solidFill>
                <a:latin typeface="Arial" charset="0"/>
              </a:rPr>
              <a:t>Other Notable Cases</a:t>
            </a:r>
            <a:endParaRPr lang="ru-RU" sz="2000" b="1">
              <a:solidFill>
                <a:srgbClr val="A50021"/>
              </a:solidFill>
              <a:latin typeface="Arial" charset="0"/>
            </a:endParaRPr>
          </a:p>
        </p:txBody>
      </p:sp>
      <p:sp>
        <p:nvSpPr>
          <p:cNvPr id="7171" name="Text Box 6"/>
          <p:cNvSpPr txBox="1">
            <a:spLocks noChangeArrowheads="1"/>
          </p:cNvSpPr>
          <p:nvPr/>
        </p:nvSpPr>
        <p:spPr bwMode="auto">
          <a:xfrm>
            <a:off x="3203575" y="549275"/>
            <a:ext cx="5616575" cy="400050"/>
          </a:xfrm>
          <a:prstGeom prst="rect">
            <a:avLst/>
          </a:prstGeom>
          <a:noFill/>
          <a:ln w="9525">
            <a:noFill/>
            <a:miter lim="800000"/>
            <a:headEnd/>
            <a:tailEnd/>
          </a:ln>
        </p:spPr>
        <p:txBody>
          <a:bodyPr>
            <a:spAutoFit/>
          </a:bodyPr>
          <a:lstStyle/>
          <a:p>
            <a:r>
              <a:rPr lang="en-US" sz="2000" b="1">
                <a:solidFill>
                  <a:srgbClr val="A50021"/>
                </a:solidFill>
                <a:latin typeface="Arial" charset="0"/>
              </a:rPr>
              <a:t>		</a:t>
            </a:r>
            <a:endParaRPr lang="ru-RU" sz="2000" b="1">
              <a:solidFill>
                <a:srgbClr val="A50021"/>
              </a:solidFill>
              <a:latin typeface="Arial" charset="0"/>
            </a:endParaRPr>
          </a:p>
        </p:txBody>
      </p:sp>
      <p:sp>
        <p:nvSpPr>
          <p:cNvPr id="7172" name="Text Box 7"/>
          <p:cNvSpPr txBox="1">
            <a:spLocks noChangeArrowheads="1"/>
          </p:cNvSpPr>
          <p:nvPr/>
        </p:nvSpPr>
        <p:spPr bwMode="auto">
          <a:xfrm>
            <a:off x="214313" y="6215063"/>
            <a:ext cx="792162" cy="400050"/>
          </a:xfrm>
          <a:prstGeom prst="rect">
            <a:avLst/>
          </a:prstGeom>
          <a:noFill/>
          <a:ln w="9525">
            <a:noFill/>
            <a:miter lim="800000"/>
            <a:headEnd/>
            <a:tailEnd/>
          </a:ln>
        </p:spPr>
        <p:txBody>
          <a:bodyPr>
            <a:spAutoFit/>
          </a:bodyPr>
          <a:lstStyle/>
          <a:p>
            <a:r>
              <a:rPr lang="en-US" sz="2000" b="1">
                <a:solidFill>
                  <a:srgbClr val="A50021"/>
                </a:solidFill>
                <a:latin typeface="Calibri" pitchFamily="34" charset="0"/>
              </a:rPr>
              <a:t>4</a:t>
            </a:r>
            <a:endParaRPr lang="ru-RU" sz="2000" b="1">
              <a:solidFill>
                <a:srgbClr val="A50021"/>
              </a:solidFill>
              <a:latin typeface="Calibri" pitchFamily="34" charset="0"/>
            </a:endParaRPr>
          </a:p>
        </p:txBody>
      </p:sp>
      <p:sp>
        <p:nvSpPr>
          <p:cNvPr id="32779" name="Text Box 11"/>
          <p:cNvSpPr txBox="1">
            <a:spLocks noChangeArrowheads="1"/>
          </p:cNvSpPr>
          <p:nvPr/>
        </p:nvSpPr>
        <p:spPr bwMode="auto">
          <a:xfrm>
            <a:off x="785813" y="3500438"/>
            <a:ext cx="7640637" cy="369887"/>
          </a:xfrm>
          <a:prstGeom prst="rect">
            <a:avLst/>
          </a:prstGeom>
          <a:noFill/>
          <a:ln w="9525">
            <a:noFill/>
            <a:miter lim="800000"/>
            <a:headEnd/>
            <a:tailEnd/>
          </a:ln>
        </p:spPr>
        <p:txBody>
          <a:bodyPr>
            <a:spAutoFit/>
          </a:bodyPr>
          <a:lstStyle/>
          <a:p>
            <a:r>
              <a:rPr lang="en-US">
                <a:latin typeface="Tahoma" pitchFamily="34" charset="0"/>
                <a:cs typeface="Tahoma" pitchFamily="34" charset="0"/>
              </a:rPr>
              <a:t> </a:t>
            </a:r>
          </a:p>
        </p:txBody>
      </p:sp>
      <p:sp>
        <p:nvSpPr>
          <p:cNvPr id="12" name="Text Box 9"/>
          <p:cNvSpPr txBox="1">
            <a:spLocks noChangeArrowheads="1"/>
          </p:cNvSpPr>
          <p:nvPr/>
        </p:nvSpPr>
        <p:spPr bwMode="auto">
          <a:xfrm>
            <a:off x="785813" y="4143375"/>
            <a:ext cx="7602537" cy="369888"/>
          </a:xfrm>
          <a:prstGeom prst="rect">
            <a:avLst/>
          </a:prstGeom>
          <a:noFill/>
          <a:ln w="9525">
            <a:noFill/>
            <a:miter lim="800000"/>
            <a:headEnd/>
            <a:tailEnd/>
          </a:ln>
        </p:spPr>
        <p:txBody>
          <a:bodyPr>
            <a:spAutoFit/>
          </a:bodyPr>
          <a:lstStyle/>
          <a:p>
            <a:r>
              <a:rPr lang="en-US">
                <a:latin typeface="Tahoma" pitchFamily="34" charset="0"/>
                <a:cs typeface="Tahoma" pitchFamily="34" charset="0"/>
              </a:rPr>
              <a:t>  </a:t>
            </a:r>
            <a:endParaRPr lang="ru-RU">
              <a:latin typeface="Tahoma" pitchFamily="34" charset="0"/>
              <a:cs typeface="Tahoma" pitchFamily="34" charset="0"/>
            </a:endParaRPr>
          </a:p>
        </p:txBody>
      </p:sp>
      <p:sp>
        <p:nvSpPr>
          <p:cNvPr id="7175" name="TextBox 10"/>
          <p:cNvSpPr txBox="1">
            <a:spLocks noChangeArrowheads="1"/>
          </p:cNvSpPr>
          <p:nvPr/>
        </p:nvSpPr>
        <p:spPr bwMode="auto">
          <a:xfrm>
            <a:off x="500063" y="1643063"/>
            <a:ext cx="8286750" cy="3970337"/>
          </a:xfrm>
          <a:prstGeom prst="rect">
            <a:avLst/>
          </a:prstGeom>
          <a:noFill/>
          <a:ln w="9525">
            <a:noFill/>
            <a:miter lim="800000"/>
            <a:headEnd/>
            <a:tailEnd/>
          </a:ln>
        </p:spPr>
        <p:txBody>
          <a:bodyPr>
            <a:spAutoFit/>
          </a:bodyPr>
          <a:lstStyle/>
          <a:p>
            <a:pPr algn="just">
              <a:buFont typeface="Wingdings" pitchFamily="2" charset="2"/>
              <a:buChar char="v"/>
            </a:pPr>
            <a:r>
              <a:rPr lang="en-US"/>
              <a:t> In </a:t>
            </a:r>
            <a:r>
              <a:rPr lang="en-US" i="1"/>
              <a:t>Klinger Fluid Control GmbH v. ZAO Enekos [2009], </a:t>
            </a:r>
            <a:r>
              <a:rPr lang="en-US"/>
              <a:t>ICC International Court of Arbitration, the court enforced an award made under the ICC Rules in Paris in accordance with Austrian law and dismissed the defendants’ appeal.  The court held that the amount of forgone benefit, as it was determined by the tribunal, could not be revised as the determination of losses is a matter of substantive law rather than procedural law, regardless of which exact law the rule is contained in. In this case, the tribunal referred to the rule under the Civil Procedure Code of Austria.</a:t>
            </a:r>
            <a:endParaRPr lang="ru-RU"/>
          </a:p>
          <a:p>
            <a:endParaRPr lang="ru-RU"/>
          </a:p>
          <a:p>
            <a:pPr algn="just">
              <a:buFont typeface="Wingdings" pitchFamily="2" charset="2"/>
              <a:buChar char="v"/>
            </a:pPr>
            <a:r>
              <a:rPr lang="en-US" i="1"/>
              <a:t> In re Danish natural person B. v. Russian natural person Z. residing in Moscow [2008]</a:t>
            </a:r>
            <a:r>
              <a:rPr lang="en-US"/>
              <a:t>, the City Court of Moscow enforced an LCIA award after the Russian Supreme Court’s decision of 16 December 2008 stating that cases on recognition and enforcement of foreign arbitration award should be referred to the middle tier of general jurisdiction courts and not to the first tier of the courts (district and equal to them).</a:t>
            </a:r>
            <a:endParaRPr lang="ru-RU"/>
          </a:p>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2779"/>
                                        </p:tgtEl>
                                        <p:attrNameLst>
                                          <p:attrName>style.visibility</p:attrName>
                                        </p:attrNameLst>
                                      </p:cBhvr>
                                      <p:to>
                                        <p:strVal val="visible"/>
                                      </p:to>
                                    </p:set>
                                    <p:animEffect transition="in" filter="fade">
                                      <p:cBhvr>
                                        <p:cTn id="7" dur="1000"/>
                                        <p:tgtEl>
                                          <p:spTgt spid="32779"/>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9"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6"/>
          <p:cNvSpPr txBox="1">
            <a:spLocks noChangeArrowheads="1"/>
          </p:cNvSpPr>
          <p:nvPr/>
        </p:nvSpPr>
        <p:spPr bwMode="auto">
          <a:xfrm>
            <a:off x="3203575" y="549275"/>
            <a:ext cx="5616575" cy="400050"/>
          </a:xfrm>
          <a:prstGeom prst="rect">
            <a:avLst/>
          </a:prstGeom>
          <a:noFill/>
          <a:ln w="9525">
            <a:noFill/>
            <a:miter lim="800000"/>
            <a:headEnd/>
            <a:tailEnd/>
          </a:ln>
        </p:spPr>
        <p:txBody>
          <a:bodyPr>
            <a:spAutoFit/>
          </a:bodyPr>
          <a:lstStyle/>
          <a:p>
            <a:pPr algn="ctr">
              <a:spcBef>
                <a:spcPct val="50000"/>
              </a:spcBef>
            </a:pPr>
            <a:r>
              <a:rPr lang="en-US" sz="2000" b="1">
                <a:solidFill>
                  <a:srgbClr val="A50021"/>
                </a:solidFill>
                <a:latin typeface="Arial" charset="0"/>
              </a:rPr>
              <a:t>General Advice</a:t>
            </a:r>
            <a:endParaRPr lang="ru-RU" sz="2000" b="1">
              <a:solidFill>
                <a:srgbClr val="A50021"/>
              </a:solidFill>
              <a:latin typeface="Arial" charset="0"/>
            </a:endParaRPr>
          </a:p>
        </p:txBody>
      </p:sp>
      <p:sp>
        <p:nvSpPr>
          <p:cNvPr id="8195" name="TextBox 15"/>
          <p:cNvSpPr txBox="1">
            <a:spLocks noChangeArrowheads="1"/>
          </p:cNvSpPr>
          <p:nvPr/>
        </p:nvSpPr>
        <p:spPr bwMode="auto">
          <a:xfrm>
            <a:off x="500063" y="1643063"/>
            <a:ext cx="8286750" cy="3478212"/>
          </a:xfrm>
          <a:prstGeom prst="rect">
            <a:avLst/>
          </a:prstGeom>
          <a:noFill/>
          <a:ln w="9525">
            <a:noFill/>
            <a:miter lim="800000"/>
            <a:headEnd/>
            <a:tailEnd/>
          </a:ln>
        </p:spPr>
        <p:txBody>
          <a:bodyPr>
            <a:spAutoFit/>
          </a:bodyPr>
          <a:lstStyle/>
          <a:p>
            <a:pPr algn="just">
              <a:buFont typeface="Arial" charset="0"/>
              <a:buChar char="•"/>
            </a:pPr>
            <a:r>
              <a:rPr lang="en-US" sz="2000"/>
              <a:t> When seeking the requested relief, take the current trends in the recognition and enforcement of arbitration awards in the area into account</a:t>
            </a:r>
          </a:p>
          <a:p>
            <a:pPr algn="just"/>
            <a:endParaRPr lang="ru-RU" sz="2000"/>
          </a:p>
          <a:p>
            <a:pPr algn="just">
              <a:buFont typeface="Arial" charset="0"/>
              <a:buChar char="•"/>
            </a:pPr>
            <a:r>
              <a:rPr lang="en-US" sz="2000"/>
              <a:t> Ask the tribunal to be as precise as possible in explaining the reasoning of an award</a:t>
            </a:r>
          </a:p>
          <a:p>
            <a:pPr algn="just"/>
            <a:endParaRPr lang="ru-RU" sz="2000"/>
          </a:p>
          <a:p>
            <a:pPr algn="just">
              <a:buFont typeface="Arial" charset="0"/>
              <a:buChar char="•"/>
            </a:pPr>
            <a:r>
              <a:rPr lang="en-US" sz="2000"/>
              <a:t> Ask the tribunal to carefully consider, and articulate in the award, the issue of disproportion of a penalty to the consequences of violation of an obligation</a:t>
            </a:r>
          </a:p>
          <a:p>
            <a:pPr algn="just"/>
            <a:endParaRPr lang="ru-RU" sz="2000"/>
          </a:p>
          <a:p>
            <a:pPr algn="just">
              <a:buFont typeface="Arial" charset="0"/>
              <a:buChar char="•"/>
            </a:pPr>
            <a:r>
              <a:rPr lang="en-US" sz="2000"/>
              <a:t> Do not allow unjustified delay in seeking the recognition and enforcement of an award</a:t>
            </a:r>
            <a:endParaRPr lang="ru-RU" sz="2000"/>
          </a:p>
        </p:txBody>
      </p:sp>
      <p:sp>
        <p:nvSpPr>
          <p:cNvPr id="8196" name="Rectangle 22"/>
          <p:cNvSpPr>
            <a:spLocks noChangeArrowheads="1"/>
          </p:cNvSpPr>
          <p:nvPr/>
        </p:nvSpPr>
        <p:spPr bwMode="auto">
          <a:xfrm>
            <a:off x="214313" y="6143625"/>
            <a:ext cx="314325" cy="400050"/>
          </a:xfrm>
          <a:prstGeom prst="rect">
            <a:avLst/>
          </a:prstGeom>
          <a:noFill/>
          <a:ln w="9525">
            <a:noFill/>
            <a:miter lim="800000"/>
            <a:headEnd/>
            <a:tailEnd/>
          </a:ln>
        </p:spPr>
        <p:txBody>
          <a:bodyPr wrap="none">
            <a:spAutoFit/>
          </a:bodyPr>
          <a:lstStyle/>
          <a:p>
            <a:r>
              <a:rPr lang="en-US" sz="2000" b="1">
                <a:solidFill>
                  <a:srgbClr val="A50021"/>
                </a:solidFill>
                <a:latin typeface="Calibri" pitchFamily="34" charset="0"/>
              </a:rPr>
              <a:t>5</a:t>
            </a:r>
            <a:endParaRPr lang="ru-RU" b="1">
              <a:solidFill>
                <a:srgbClr val="A50021"/>
              </a:solidFill>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7"/>
          <p:cNvSpPr txBox="1">
            <a:spLocks noChangeArrowheads="1"/>
          </p:cNvSpPr>
          <p:nvPr/>
        </p:nvSpPr>
        <p:spPr bwMode="auto">
          <a:xfrm>
            <a:off x="3929063" y="428625"/>
            <a:ext cx="4286250" cy="984250"/>
          </a:xfrm>
          <a:prstGeom prst="rect">
            <a:avLst/>
          </a:prstGeom>
          <a:noFill/>
          <a:ln w="9525">
            <a:noFill/>
            <a:miter lim="800000"/>
            <a:headEnd/>
            <a:tailEnd/>
          </a:ln>
        </p:spPr>
        <p:txBody>
          <a:bodyPr>
            <a:spAutoFit/>
          </a:bodyPr>
          <a:lstStyle/>
          <a:p>
            <a:pPr algn="ctr"/>
            <a:r>
              <a:rPr lang="en-US" sz="2000" b="1">
                <a:solidFill>
                  <a:srgbClr val="A50021"/>
                </a:solidFill>
                <a:latin typeface="Arial" charset="0"/>
              </a:rPr>
              <a:t>General Advice</a:t>
            </a:r>
          </a:p>
          <a:p>
            <a:pPr algn="ctr"/>
            <a:r>
              <a:rPr lang="en-US" i="1">
                <a:solidFill>
                  <a:srgbClr val="A50021"/>
                </a:solidFill>
                <a:latin typeface="Arial" charset="0"/>
              </a:rPr>
              <a:t>continued</a:t>
            </a:r>
            <a:endParaRPr lang="ru-RU" sz="2000" i="1">
              <a:solidFill>
                <a:srgbClr val="A50021"/>
              </a:solidFill>
              <a:latin typeface="Arial" charset="0"/>
            </a:endParaRPr>
          </a:p>
          <a:p>
            <a:endParaRPr lang="ru-RU"/>
          </a:p>
        </p:txBody>
      </p:sp>
      <p:sp>
        <p:nvSpPr>
          <p:cNvPr id="9219" name="TextBox 10"/>
          <p:cNvSpPr txBox="1">
            <a:spLocks noChangeArrowheads="1"/>
          </p:cNvSpPr>
          <p:nvPr/>
        </p:nvSpPr>
        <p:spPr bwMode="auto">
          <a:xfrm>
            <a:off x="642938" y="1214438"/>
            <a:ext cx="7858125" cy="5294312"/>
          </a:xfrm>
          <a:prstGeom prst="rect">
            <a:avLst/>
          </a:prstGeom>
          <a:noFill/>
          <a:ln w="9525">
            <a:noFill/>
            <a:miter lim="800000"/>
            <a:headEnd/>
            <a:tailEnd/>
          </a:ln>
        </p:spPr>
        <p:txBody>
          <a:bodyPr>
            <a:spAutoFit/>
          </a:bodyPr>
          <a:lstStyle/>
          <a:p>
            <a:pPr>
              <a:buFont typeface="Arial" charset="0"/>
              <a:buChar char="•"/>
            </a:pPr>
            <a:endParaRPr lang="ru-RU" sz="2000"/>
          </a:p>
          <a:p>
            <a:pPr algn="just">
              <a:buFont typeface="Arial" charset="0"/>
              <a:buChar char="•"/>
            </a:pPr>
            <a:r>
              <a:rPr lang="en-US" sz="2000"/>
              <a:t> Be especially careful with issuing proper notice – use both contractual and official (registered) addresses of a counterparty; take into account any previous correspondence with the counterparty</a:t>
            </a:r>
          </a:p>
          <a:p>
            <a:pPr algn="just"/>
            <a:endParaRPr lang="ru-RU" sz="2000"/>
          </a:p>
          <a:p>
            <a:pPr algn="just">
              <a:buFont typeface="Arial" charset="0"/>
              <a:buChar char="•"/>
            </a:pPr>
            <a:r>
              <a:rPr lang="en-US" sz="2000"/>
              <a:t> Obtain and preserve delivery receipts re key documents during the arbitration</a:t>
            </a:r>
          </a:p>
          <a:p>
            <a:pPr algn="just"/>
            <a:endParaRPr lang="ru-RU" sz="2000"/>
          </a:p>
          <a:p>
            <a:pPr algn="just">
              <a:buFont typeface="Arial" charset="0"/>
              <a:buChar char="•"/>
            </a:pPr>
            <a:r>
              <a:rPr lang="en-US" sz="2000"/>
              <a:t> In the formation of new contracts, tie a notice clause together with the arbitration clause; as long as the arbitration clause is in effect, the notice clause should correspondingly remain in effect</a:t>
            </a:r>
          </a:p>
          <a:p>
            <a:pPr algn="just"/>
            <a:endParaRPr lang="ru-RU" sz="2000"/>
          </a:p>
          <a:p>
            <a:pPr algn="just">
              <a:buFont typeface="Arial" charset="0"/>
              <a:buChar char="•"/>
            </a:pPr>
            <a:r>
              <a:rPr lang="en-US" sz="2000"/>
              <a:t> Always require a certified copy of the power of attorney</a:t>
            </a:r>
          </a:p>
          <a:p>
            <a:pPr algn="just"/>
            <a:endParaRPr lang="ru-RU" sz="2000"/>
          </a:p>
          <a:p>
            <a:pPr algn="just">
              <a:buFont typeface="Arial" charset="0"/>
              <a:buChar char="•"/>
            </a:pPr>
            <a:r>
              <a:rPr lang="en-US" sz="2000"/>
              <a:t> Get certified copies of the corporate approvals before going through with the deal  </a:t>
            </a:r>
            <a:endParaRPr lang="ru-RU" sz="2000"/>
          </a:p>
          <a:p>
            <a:endParaRPr lang="ru-RU" sz="2000"/>
          </a:p>
        </p:txBody>
      </p:sp>
      <p:sp>
        <p:nvSpPr>
          <p:cNvPr id="9220" name="Rectangle 11"/>
          <p:cNvSpPr>
            <a:spLocks noChangeArrowheads="1"/>
          </p:cNvSpPr>
          <p:nvPr/>
        </p:nvSpPr>
        <p:spPr bwMode="auto">
          <a:xfrm>
            <a:off x="214313" y="6215063"/>
            <a:ext cx="314325" cy="400050"/>
          </a:xfrm>
          <a:prstGeom prst="rect">
            <a:avLst/>
          </a:prstGeom>
          <a:noFill/>
          <a:ln w="9525">
            <a:noFill/>
            <a:miter lim="800000"/>
            <a:headEnd/>
            <a:tailEnd/>
          </a:ln>
        </p:spPr>
        <p:txBody>
          <a:bodyPr wrap="none">
            <a:spAutoFit/>
          </a:bodyPr>
          <a:lstStyle/>
          <a:p>
            <a:r>
              <a:rPr lang="en-US" sz="2000" b="1">
                <a:solidFill>
                  <a:srgbClr val="A50021"/>
                </a:solidFill>
                <a:latin typeface="Calibri" pitchFamily="34" charset="0"/>
              </a:rPr>
              <a:t>6</a:t>
            </a:r>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1042988" y="4024313"/>
            <a:ext cx="7775575" cy="366712"/>
          </a:xfrm>
          <a:prstGeom prst="rect">
            <a:avLst/>
          </a:prstGeom>
          <a:noFill/>
          <a:ln w="9525">
            <a:noFill/>
            <a:miter lim="800000"/>
            <a:headEnd/>
            <a:tailEnd/>
          </a:ln>
        </p:spPr>
        <p:txBody>
          <a:bodyPr anchor="ctr">
            <a:spAutoFit/>
          </a:bodyPr>
          <a:lstStyle/>
          <a:p>
            <a:r>
              <a:rPr lang="ru-RU"/>
              <a:t>                                           </a:t>
            </a:r>
            <a:endParaRPr lang="en-US"/>
          </a:p>
        </p:txBody>
      </p:sp>
      <p:sp>
        <p:nvSpPr>
          <p:cNvPr id="10243" name="Rectangle 9"/>
          <p:cNvSpPr>
            <a:spLocks noChangeArrowheads="1"/>
          </p:cNvSpPr>
          <p:nvPr/>
        </p:nvSpPr>
        <p:spPr bwMode="auto">
          <a:xfrm>
            <a:off x="684213" y="2781300"/>
            <a:ext cx="7772400" cy="1250950"/>
          </a:xfrm>
          <a:prstGeom prst="rect">
            <a:avLst/>
          </a:prstGeom>
          <a:noFill/>
          <a:ln w="9525">
            <a:noFill/>
            <a:miter lim="800000"/>
            <a:headEnd/>
            <a:tailEnd/>
          </a:ln>
        </p:spPr>
        <p:txBody>
          <a:bodyPr anchor="ctr"/>
          <a:lstStyle/>
          <a:p>
            <a:pPr algn="ctr"/>
            <a:r>
              <a:rPr lang="en-US" sz="2800">
                <a:latin typeface="Arial" charset="0"/>
              </a:rPr>
              <a:t>The seminar has been held for you by:</a:t>
            </a:r>
            <a:endParaRPr lang="ru-RU" sz="2800">
              <a:latin typeface="Arial" charset="0"/>
            </a:endParaRPr>
          </a:p>
        </p:txBody>
      </p:sp>
      <p:sp>
        <p:nvSpPr>
          <p:cNvPr id="10244" name="Rectangle 11"/>
          <p:cNvSpPr>
            <a:spLocks noChangeArrowheads="1"/>
          </p:cNvSpPr>
          <p:nvPr/>
        </p:nvSpPr>
        <p:spPr bwMode="auto">
          <a:xfrm>
            <a:off x="1403350" y="5445125"/>
            <a:ext cx="6369050" cy="1271588"/>
          </a:xfrm>
          <a:prstGeom prst="rect">
            <a:avLst/>
          </a:prstGeom>
          <a:noFill/>
          <a:ln w="9525">
            <a:noFill/>
            <a:miter lim="800000"/>
            <a:headEnd/>
            <a:tailEnd/>
          </a:ln>
        </p:spPr>
        <p:txBody>
          <a:bodyPr/>
          <a:lstStyle/>
          <a:p>
            <a:pPr algn="ctr">
              <a:spcBef>
                <a:spcPct val="20000"/>
              </a:spcBef>
            </a:pPr>
            <a:r>
              <a:rPr lang="en-US" b="1">
                <a:latin typeface="Arial" charset="0"/>
              </a:rPr>
              <a:t>E-mail:</a:t>
            </a:r>
            <a:r>
              <a:rPr lang="ru-RU" b="1">
                <a:solidFill>
                  <a:srgbClr val="A50021"/>
                </a:solidFill>
                <a:latin typeface="Arial" charset="0"/>
              </a:rPr>
              <a:t> </a:t>
            </a:r>
            <a:r>
              <a:rPr lang="en-US" b="1">
                <a:solidFill>
                  <a:srgbClr val="A50021"/>
                </a:solidFill>
                <a:latin typeface="Arial" charset="0"/>
              </a:rPr>
              <a:t> spb_office@epam.ru</a:t>
            </a:r>
            <a:endParaRPr lang="ru-RU" b="1">
              <a:solidFill>
                <a:srgbClr val="3333FF"/>
              </a:solidFill>
              <a:latin typeface="Arial" charset="0"/>
            </a:endParaRPr>
          </a:p>
          <a:p>
            <a:pPr algn="ctr">
              <a:spcBef>
                <a:spcPct val="20000"/>
              </a:spcBef>
            </a:pPr>
            <a:r>
              <a:rPr lang="en-US" b="1">
                <a:latin typeface="Arial" charset="0"/>
              </a:rPr>
              <a:t>Tel</a:t>
            </a:r>
            <a:r>
              <a:rPr lang="ru-RU" b="1">
                <a:latin typeface="Arial" charset="0"/>
              </a:rPr>
              <a:t>: </a:t>
            </a:r>
            <a:r>
              <a:rPr lang="ru-RU" b="1">
                <a:solidFill>
                  <a:srgbClr val="A50021"/>
                </a:solidFill>
                <a:latin typeface="Arial" charset="0"/>
              </a:rPr>
              <a:t>+7 (812) 322 96 81</a:t>
            </a:r>
            <a:endParaRPr lang="en-US" b="1">
              <a:solidFill>
                <a:srgbClr val="A50021"/>
              </a:solidFill>
              <a:latin typeface="Arial" charset="0"/>
            </a:endParaRPr>
          </a:p>
          <a:p>
            <a:pPr algn="ctr">
              <a:spcBef>
                <a:spcPct val="20000"/>
              </a:spcBef>
            </a:pPr>
            <a:r>
              <a:rPr lang="en-US" b="1">
                <a:solidFill>
                  <a:srgbClr val="A50021"/>
                </a:solidFill>
                <a:latin typeface="Arial" charset="0"/>
              </a:rPr>
              <a:t>www.epam.ru</a:t>
            </a:r>
            <a:endParaRPr lang="ru-RU" b="1">
              <a:solidFill>
                <a:srgbClr val="A50021"/>
              </a:solidFill>
              <a:latin typeface="Arial" charset="0"/>
            </a:endParaRPr>
          </a:p>
        </p:txBody>
      </p:sp>
      <p:sp>
        <p:nvSpPr>
          <p:cNvPr id="10245" name="Rectangle 10"/>
          <p:cNvSpPr>
            <a:spLocks noChangeArrowheads="1"/>
          </p:cNvSpPr>
          <p:nvPr/>
        </p:nvSpPr>
        <p:spPr bwMode="auto">
          <a:xfrm>
            <a:off x="1389063" y="4264025"/>
            <a:ext cx="6369050" cy="1271588"/>
          </a:xfrm>
          <a:prstGeom prst="rect">
            <a:avLst/>
          </a:prstGeom>
          <a:noFill/>
          <a:ln w="9525">
            <a:noFill/>
            <a:miter lim="800000"/>
            <a:headEnd/>
            <a:tailEnd/>
          </a:ln>
        </p:spPr>
        <p:txBody>
          <a:bodyPr/>
          <a:lstStyle/>
          <a:p>
            <a:pPr algn="ctr">
              <a:lnSpc>
                <a:spcPct val="80000"/>
              </a:lnSpc>
              <a:spcBef>
                <a:spcPct val="20000"/>
              </a:spcBef>
            </a:pPr>
            <a:r>
              <a:rPr lang="en-US" sz="3200" b="1">
                <a:latin typeface="Arial" charset="0"/>
              </a:rPr>
              <a:t>Victor Dumler</a:t>
            </a:r>
            <a:endParaRPr lang="en-US" b="1">
              <a:latin typeface="Arial" charset="0"/>
            </a:endParaRPr>
          </a:p>
          <a:p>
            <a:pPr algn="ctr">
              <a:lnSpc>
                <a:spcPct val="80000"/>
              </a:lnSpc>
              <a:spcBef>
                <a:spcPct val="20000"/>
              </a:spcBef>
            </a:pPr>
            <a:r>
              <a:rPr lang="en-US">
                <a:latin typeface="Arial" charset="0"/>
              </a:rPr>
              <a:t>Senior Lawyer of </a:t>
            </a:r>
          </a:p>
          <a:p>
            <a:pPr algn="ctr">
              <a:lnSpc>
                <a:spcPct val="80000"/>
              </a:lnSpc>
              <a:spcBef>
                <a:spcPct val="20000"/>
              </a:spcBef>
            </a:pPr>
            <a:r>
              <a:rPr lang="en-US">
                <a:latin typeface="Arial" charset="0"/>
              </a:rPr>
              <a:t>Egorov</a:t>
            </a:r>
            <a:r>
              <a:rPr lang="ru-RU">
                <a:latin typeface="Arial" charset="0"/>
              </a:rPr>
              <a:t> </a:t>
            </a:r>
            <a:r>
              <a:rPr lang="en-US">
                <a:latin typeface="Arial" charset="0"/>
              </a:rPr>
              <a:t>Puginsky</a:t>
            </a:r>
            <a:r>
              <a:rPr lang="ru-RU">
                <a:latin typeface="Arial" charset="0"/>
              </a:rPr>
              <a:t> </a:t>
            </a:r>
            <a:r>
              <a:rPr lang="en-US">
                <a:latin typeface="Arial" charset="0"/>
              </a:rPr>
              <a:t>Afanasiev and Partners</a:t>
            </a:r>
            <a:endParaRPr lang="ru-RU">
              <a:latin typeface="Arial" charset="0"/>
            </a:endParaRPr>
          </a:p>
          <a:p>
            <a:pPr algn="ctr">
              <a:lnSpc>
                <a:spcPct val="80000"/>
              </a:lnSpc>
              <a:spcBef>
                <a:spcPct val="20000"/>
              </a:spcBef>
            </a:pPr>
            <a:endParaRPr lang="ru-RU">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Copy of ЕПАМ_шаблон-рус">
  <a:themeElements>
    <a:clrScheme name="2_Copy of ЕПАМ_шаблон-ру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opy of ЕПАМ_шаблон-рус">
      <a:majorFont>
        <a:latin typeface="Arial"/>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opy of ЕПАМ_шаблон-ру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opy of ЕПАМ_шаблон-рус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opy of ЕПАМ_шаблон-рус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opy of ЕПАМ_шаблон-рус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opy of ЕПАМ_шаблон-рус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opy of ЕПАМ_шаблон-рус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opy of ЕПАМ_шаблон-рус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opy of ЕПАМ_шаблон-рус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opy of ЕПАМ_шаблон-рус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opy of ЕПАМ_шаблон-рус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opy of ЕПАМ_шаблон-рус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opy of ЕПАМ_шаблон-рус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ЕПАМ_шаблон-рус-grey</Template>
  <TotalTime>3084</TotalTime>
  <Words>766</Words>
  <Application>Microsoft Office PowerPoint</Application>
  <PresentationFormat>On-screen Show (4:3)</PresentationFormat>
  <Paragraphs>128</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Garamond</vt:lpstr>
      <vt:lpstr>Arial</vt:lpstr>
      <vt:lpstr>Calibri</vt:lpstr>
      <vt:lpstr>Tahoma</vt:lpstr>
      <vt:lpstr>Wingdings</vt:lpstr>
      <vt:lpstr>2_Copy of ЕПАМ_шаблон-рус</vt:lpstr>
      <vt:lpstr>Slide 1</vt:lpstr>
      <vt:lpstr>Slide 2</vt:lpstr>
      <vt:lpstr>Slide 3</vt:lpstr>
      <vt:lpstr>Slide 4</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stelmakh_A</dc:creator>
  <cp:lastModifiedBy> </cp:lastModifiedBy>
  <cp:revision>544</cp:revision>
  <dcterms:created xsi:type="dcterms:W3CDTF">2009-01-19T13:51:55Z</dcterms:created>
  <dcterms:modified xsi:type="dcterms:W3CDTF">2010-02-03T10:06:33Z</dcterms:modified>
</cp:coreProperties>
</file>