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4E"/>
        </a:solidFill>
        <a:latin typeface="ITC Quay Sans Com Book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4E"/>
        </a:solidFill>
        <a:latin typeface="ITC Quay Sans Com Book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4E"/>
        </a:solidFill>
        <a:latin typeface="ITC Quay Sans Com Book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4E"/>
        </a:solidFill>
        <a:latin typeface="ITC Quay Sans Com Book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4E"/>
        </a:solidFill>
        <a:latin typeface="ITC Quay Sans Com Book" pitchFamily="2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rgbClr val="00004E"/>
        </a:solidFill>
        <a:latin typeface="ITC Quay Sans Com Book" pitchFamily="2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rgbClr val="00004E"/>
        </a:solidFill>
        <a:latin typeface="ITC Quay Sans Com Book" pitchFamily="2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rgbClr val="00004E"/>
        </a:solidFill>
        <a:latin typeface="ITC Quay Sans Com Book" pitchFamily="2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rgbClr val="00004E"/>
        </a:solidFill>
        <a:latin typeface="ITC Quay Sans Com Book" pitchFamily="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0" autoAdjust="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48E8400-BDBC-4E96-A2C2-6F6ADDFDDBA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81804A-5C79-4CD6-ABBE-D9ADA37454FA}" type="slidenum">
              <a:rPr lang="en-GB"/>
              <a:pPr/>
              <a:t>2</a:t>
            </a:fld>
            <a:endParaRPr lang="en-GB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05350"/>
            <a:ext cx="4981575" cy="44577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4205288"/>
            <a:ext cx="9144000" cy="2652712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1589088"/>
          </a:xfrm>
          <a:prstGeom prst="rect">
            <a:avLst/>
          </a:prstGeom>
          <a:solidFill>
            <a:schemeClr val="tx2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 flipH="1">
            <a:off x="1403350" y="4141788"/>
            <a:ext cx="7740650" cy="161925"/>
          </a:xfrm>
          <a:prstGeom prst="rect">
            <a:avLst/>
          </a:prstGeom>
          <a:solidFill>
            <a:schemeClr val="tx2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 flipH="1">
            <a:off x="0" y="4141788"/>
            <a:ext cx="3203575" cy="161925"/>
          </a:xfrm>
          <a:prstGeom prst="rect">
            <a:avLst/>
          </a:prstGeom>
          <a:solidFill>
            <a:schemeClr val="accent1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7742238" y="6176963"/>
            <a:ext cx="1160462" cy="455612"/>
            <a:chOff x="4877" y="537"/>
            <a:chExt cx="731" cy="287"/>
          </a:xfrm>
        </p:grpSpPr>
        <p:sp>
          <p:nvSpPr>
            <p:cNvPr id="11271" name="AutoShape 7"/>
            <p:cNvSpPr>
              <a:spLocks noChangeAspect="1" noChangeArrowheads="1" noTextEdit="1"/>
            </p:cNvSpPr>
            <p:nvPr/>
          </p:nvSpPr>
          <p:spPr bwMode="auto">
            <a:xfrm>
              <a:off x="4877" y="537"/>
              <a:ext cx="731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2" name="Freeform 8"/>
            <p:cNvSpPr>
              <a:spLocks/>
            </p:cNvSpPr>
            <p:nvPr/>
          </p:nvSpPr>
          <p:spPr bwMode="auto">
            <a:xfrm>
              <a:off x="4973" y="601"/>
              <a:ext cx="100" cy="122"/>
            </a:xfrm>
            <a:custGeom>
              <a:avLst/>
              <a:gdLst/>
              <a:ahLst/>
              <a:cxnLst>
                <a:cxn ang="0">
                  <a:pos x="60" y="479"/>
                </a:cxn>
                <a:cxn ang="0">
                  <a:pos x="60" y="17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130" y="0"/>
                </a:cxn>
                <a:cxn ang="0">
                  <a:pos x="130" y="221"/>
                </a:cxn>
                <a:cxn ang="0">
                  <a:pos x="132" y="221"/>
                </a:cxn>
                <a:cxn ang="0">
                  <a:pos x="252" y="148"/>
                </a:cxn>
                <a:cxn ang="0">
                  <a:pos x="354" y="246"/>
                </a:cxn>
                <a:cxn ang="0">
                  <a:pos x="354" y="479"/>
                </a:cxn>
                <a:cxn ang="0">
                  <a:pos x="409" y="479"/>
                </a:cxn>
                <a:cxn ang="0">
                  <a:pos x="409" y="496"/>
                </a:cxn>
                <a:cxn ang="0">
                  <a:pos x="228" y="496"/>
                </a:cxn>
                <a:cxn ang="0">
                  <a:pos x="228" y="479"/>
                </a:cxn>
                <a:cxn ang="0">
                  <a:pos x="283" y="479"/>
                </a:cxn>
                <a:cxn ang="0">
                  <a:pos x="283" y="249"/>
                </a:cxn>
                <a:cxn ang="0">
                  <a:pos x="228" y="173"/>
                </a:cxn>
                <a:cxn ang="0">
                  <a:pos x="130" y="299"/>
                </a:cxn>
                <a:cxn ang="0">
                  <a:pos x="130" y="479"/>
                </a:cxn>
                <a:cxn ang="0">
                  <a:pos x="185" y="479"/>
                </a:cxn>
                <a:cxn ang="0">
                  <a:pos x="185" y="496"/>
                </a:cxn>
                <a:cxn ang="0">
                  <a:pos x="0" y="496"/>
                </a:cxn>
                <a:cxn ang="0">
                  <a:pos x="0" y="479"/>
                </a:cxn>
                <a:cxn ang="0">
                  <a:pos x="60" y="479"/>
                </a:cxn>
              </a:cxnLst>
              <a:rect l="0" t="0" r="r" b="b"/>
              <a:pathLst>
                <a:path w="409" h="496">
                  <a:moveTo>
                    <a:pt x="60" y="479"/>
                  </a:moveTo>
                  <a:cubicBezTo>
                    <a:pt x="60" y="17"/>
                    <a:pt x="60" y="17"/>
                    <a:pt x="6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0" y="221"/>
                    <a:pt x="130" y="221"/>
                    <a:pt x="130" y="221"/>
                  </a:cubicBezTo>
                  <a:cubicBezTo>
                    <a:pt x="132" y="221"/>
                    <a:pt x="132" y="221"/>
                    <a:pt x="132" y="221"/>
                  </a:cubicBezTo>
                  <a:cubicBezTo>
                    <a:pt x="153" y="174"/>
                    <a:pt x="195" y="148"/>
                    <a:pt x="252" y="148"/>
                  </a:cubicBezTo>
                  <a:cubicBezTo>
                    <a:pt x="320" y="148"/>
                    <a:pt x="354" y="176"/>
                    <a:pt x="354" y="246"/>
                  </a:cubicBezTo>
                  <a:cubicBezTo>
                    <a:pt x="354" y="479"/>
                    <a:pt x="354" y="479"/>
                    <a:pt x="354" y="479"/>
                  </a:cubicBezTo>
                  <a:cubicBezTo>
                    <a:pt x="409" y="479"/>
                    <a:pt x="409" y="479"/>
                    <a:pt x="409" y="479"/>
                  </a:cubicBezTo>
                  <a:cubicBezTo>
                    <a:pt x="409" y="496"/>
                    <a:pt x="409" y="496"/>
                    <a:pt x="409" y="496"/>
                  </a:cubicBezTo>
                  <a:cubicBezTo>
                    <a:pt x="228" y="496"/>
                    <a:pt x="228" y="496"/>
                    <a:pt x="228" y="496"/>
                  </a:cubicBezTo>
                  <a:cubicBezTo>
                    <a:pt x="228" y="479"/>
                    <a:pt x="228" y="479"/>
                    <a:pt x="228" y="479"/>
                  </a:cubicBezTo>
                  <a:cubicBezTo>
                    <a:pt x="283" y="479"/>
                    <a:pt x="283" y="479"/>
                    <a:pt x="283" y="479"/>
                  </a:cubicBezTo>
                  <a:cubicBezTo>
                    <a:pt x="283" y="249"/>
                    <a:pt x="283" y="249"/>
                    <a:pt x="283" y="249"/>
                  </a:cubicBezTo>
                  <a:cubicBezTo>
                    <a:pt x="283" y="211"/>
                    <a:pt x="276" y="173"/>
                    <a:pt x="228" y="173"/>
                  </a:cubicBezTo>
                  <a:cubicBezTo>
                    <a:pt x="163" y="173"/>
                    <a:pt x="130" y="234"/>
                    <a:pt x="130" y="299"/>
                  </a:cubicBezTo>
                  <a:cubicBezTo>
                    <a:pt x="130" y="479"/>
                    <a:pt x="130" y="479"/>
                    <a:pt x="130" y="479"/>
                  </a:cubicBezTo>
                  <a:cubicBezTo>
                    <a:pt x="185" y="479"/>
                    <a:pt x="185" y="479"/>
                    <a:pt x="185" y="479"/>
                  </a:cubicBezTo>
                  <a:cubicBezTo>
                    <a:pt x="185" y="496"/>
                    <a:pt x="185" y="496"/>
                    <a:pt x="185" y="496"/>
                  </a:cubicBezTo>
                  <a:cubicBezTo>
                    <a:pt x="0" y="496"/>
                    <a:pt x="0" y="496"/>
                    <a:pt x="0" y="496"/>
                  </a:cubicBezTo>
                  <a:cubicBezTo>
                    <a:pt x="0" y="479"/>
                    <a:pt x="0" y="479"/>
                    <a:pt x="0" y="479"/>
                  </a:cubicBezTo>
                  <a:cubicBezTo>
                    <a:pt x="60" y="479"/>
                    <a:pt x="60" y="479"/>
                    <a:pt x="60" y="479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3" name="Freeform 9"/>
            <p:cNvSpPr>
              <a:spLocks noEditPoints="1"/>
            </p:cNvSpPr>
            <p:nvPr/>
          </p:nvSpPr>
          <p:spPr bwMode="auto">
            <a:xfrm>
              <a:off x="4877" y="778"/>
              <a:ext cx="731" cy="46"/>
            </a:xfrm>
            <a:custGeom>
              <a:avLst/>
              <a:gdLst/>
              <a:ahLst/>
              <a:cxnLst>
                <a:cxn ang="0">
                  <a:pos x="884" y="72"/>
                </a:cxn>
                <a:cxn ang="0">
                  <a:pos x="889" y="38"/>
                </a:cxn>
                <a:cxn ang="0">
                  <a:pos x="776" y="182"/>
                </a:cxn>
                <a:cxn ang="0">
                  <a:pos x="345" y="148"/>
                </a:cxn>
                <a:cxn ang="0">
                  <a:pos x="382" y="73"/>
                </a:cxn>
                <a:cxn ang="0">
                  <a:pos x="409" y="3"/>
                </a:cxn>
                <a:cxn ang="0">
                  <a:pos x="412" y="182"/>
                </a:cxn>
                <a:cxn ang="0">
                  <a:pos x="694" y="3"/>
                </a:cxn>
                <a:cxn ang="0">
                  <a:pos x="637" y="31"/>
                </a:cxn>
                <a:cxn ang="0">
                  <a:pos x="589" y="182"/>
                </a:cxn>
                <a:cxn ang="0">
                  <a:pos x="695" y="105"/>
                </a:cxn>
                <a:cxn ang="0">
                  <a:pos x="742" y="31"/>
                </a:cxn>
                <a:cxn ang="0">
                  <a:pos x="972" y="3"/>
                </a:cxn>
                <a:cxn ang="0">
                  <a:pos x="966" y="182"/>
                </a:cxn>
                <a:cxn ang="0">
                  <a:pos x="1071" y="182"/>
                </a:cxn>
                <a:cxn ang="0">
                  <a:pos x="137" y="38"/>
                </a:cxn>
                <a:cxn ang="0">
                  <a:pos x="230" y="182"/>
                </a:cxn>
                <a:cxn ang="0">
                  <a:pos x="273" y="3"/>
                </a:cxn>
                <a:cxn ang="0">
                  <a:pos x="1201" y="39"/>
                </a:cxn>
                <a:cxn ang="0">
                  <a:pos x="1149" y="153"/>
                </a:cxn>
                <a:cxn ang="0">
                  <a:pos x="1147" y="46"/>
                </a:cxn>
                <a:cxn ang="0">
                  <a:pos x="437" y="182"/>
                </a:cxn>
                <a:cxn ang="0">
                  <a:pos x="564" y="55"/>
                </a:cxn>
                <a:cxn ang="0">
                  <a:pos x="491" y="36"/>
                </a:cxn>
                <a:cxn ang="0">
                  <a:pos x="106" y="39"/>
                </a:cxn>
                <a:cxn ang="0">
                  <a:pos x="53" y="153"/>
                </a:cxn>
                <a:cxn ang="0">
                  <a:pos x="51" y="46"/>
                </a:cxn>
                <a:cxn ang="0">
                  <a:pos x="2295" y="3"/>
                </a:cxn>
                <a:cxn ang="0">
                  <a:pos x="2197" y="3"/>
                </a:cxn>
                <a:cxn ang="0">
                  <a:pos x="2313" y="73"/>
                </a:cxn>
                <a:cxn ang="0">
                  <a:pos x="2376" y="3"/>
                </a:cxn>
                <a:cxn ang="0">
                  <a:pos x="2603" y="93"/>
                </a:cxn>
                <a:cxn ang="0">
                  <a:pos x="2553" y="93"/>
                </a:cxn>
                <a:cxn ang="0">
                  <a:pos x="2174" y="48"/>
                </a:cxn>
                <a:cxn ang="0">
                  <a:pos x="2047" y="182"/>
                </a:cxn>
                <a:cxn ang="0">
                  <a:pos x="2123" y="134"/>
                </a:cxn>
                <a:cxn ang="0">
                  <a:pos x="2167" y="122"/>
                </a:cxn>
                <a:cxn ang="0">
                  <a:pos x="2129" y="55"/>
                </a:cxn>
                <a:cxn ang="0">
                  <a:pos x="2787" y="93"/>
                </a:cxn>
                <a:cxn ang="0">
                  <a:pos x="2737" y="93"/>
                </a:cxn>
                <a:cxn ang="0">
                  <a:pos x="1403" y="93"/>
                </a:cxn>
                <a:cxn ang="0">
                  <a:pos x="1353" y="93"/>
                </a:cxn>
                <a:cxn ang="0">
                  <a:pos x="2815" y="155"/>
                </a:cxn>
                <a:cxn ang="0">
                  <a:pos x="2877" y="148"/>
                </a:cxn>
                <a:cxn ang="0">
                  <a:pos x="2877" y="148"/>
                </a:cxn>
                <a:cxn ang="0">
                  <a:pos x="1849" y="182"/>
                </a:cxn>
                <a:cxn ang="0">
                  <a:pos x="1964" y="143"/>
                </a:cxn>
                <a:cxn ang="0">
                  <a:pos x="1961" y="3"/>
                </a:cxn>
                <a:cxn ang="0">
                  <a:pos x="1955" y="110"/>
                </a:cxn>
                <a:cxn ang="0">
                  <a:pos x="1476" y="3"/>
                </a:cxn>
                <a:cxn ang="0">
                  <a:pos x="1470" y="182"/>
                </a:cxn>
                <a:cxn ang="0">
                  <a:pos x="1575" y="182"/>
                </a:cxn>
                <a:cxn ang="0">
                  <a:pos x="1831" y="3"/>
                </a:cxn>
                <a:cxn ang="0">
                  <a:pos x="1725" y="72"/>
                </a:cxn>
                <a:cxn ang="0">
                  <a:pos x="1678" y="155"/>
                </a:cxn>
                <a:cxn ang="0">
                  <a:pos x="1754" y="103"/>
                </a:cxn>
                <a:cxn ang="0">
                  <a:pos x="1830" y="155"/>
                </a:cxn>
              </a:cxnLst>
              <a:rect l="0" t="0" r="r" b="b"/>
              <a:pathLst>
                <a:path w="2974" h="186">
                  <a:moveTo>
                    <a:pt x="825" y="148"/>
                  </a:moveTo>
                  <a:cubicBezTo>
                    <a:pt x="825" y="106"/>
                    <a:pt x="825" y="106"/>
                    <a:pt x="825" y="106"/>
                  </a:cubicBezTo>
                  <a:cubicBezTo>
                    <a:pt x="862" y="106"/>
                    <a:pt x="862" y="106"/>
                    <a:pt x="862" y="106"/>
                  </a:cubicBezTo>
                  <a:cubicBezTo>
                    <a:pt x="871" y="106"/>
                    <a:pt x="879" y="106"/>
                    <a:pt x="884" y="107"/>
                  </a:cubicBezTo>
                  <a:cubicBezTo>
                    <a:pt x="884" y="72"/>
                    <a:pt x="884" y="72"/>
                    <a:pt x="884" y="72"/>
                  </a:cubicBezTo>
                  <a:cubicBezTo>
                    <a:pt x="879" y="73"/>
                    <a:pt x="868" y="73"/>
                    <a:pt x="862" y="73"/>
                  </a:cubicBezTo>
                  <a:cubicBezTo>
                    <a:pt x="825" y="73"/>
                    <a:pt x="825" y="73"/>
                    <a:pt x="825" y="73"/>
                  </a:cubicBezTo>
                  <a:cubicBezTo>
                    <a:pt x="825" y="37"/>
                    <a:pt x="825" y="37"/>
                    <a:pt x="825" y="37"/>
                  </a:cubicBezTo>
                  <a:cubicBezTo>
                    <a:pt x="862" y="37"/>
                    <a:pt x="862" y="37"/>
                    <a:pt x="862" y="37"/>
                  </a:cubicBezTo>
                  <a:cubicBezTo>
                    <a:pt x="871" y="37"/>
                    <a:pt x="881" y="37"/>
                    <a:pt x="889" y="38"/>
                  </a:cubicBezTo>
                  <a:cubicBezTo>
                    <a:pt x="889" y="3"/>
                    <a:pt x="889" y="3"/>
                    <a:pt x="889" y="3"/>
                  </a:cubicBezTo>
                  <a:cubicBezTo>
                    <a:pt x="776" y="3"/>
                    <a:pt x="776" y="3"/>
                    <a:pt x="776" y="3"/>
                  </a:cubicBezTo>
                  <a:cubicBezTo>
                    <a:pt x="778" y="11"/>
                    <a:pt x="778" y="17"/>
                    <a:pt x="778" y="31"/>
                  </a:cubicBezTo>
                  <a:cubicBezTo>
                    <a:pt x="778" y="155"/>
                    <a:pt x="778" y="155"/>
                    <a:pt x="778" y="155"/>
                  </a:cubicBezTo>
                  <a:cubicBezTo>
                    <a:pt x="778" y="168"/>
                    <a:pt x="778" y="174"/>
                    <a:pt x="776" y="182"/>
                  </a:cubicBezTo>
                  <a:cubicBezTo>
                    <a:pt x="892" y="182"/>
                    <a:pt x="892" y="182"/>
                    <a:pt x="892" y="182"/>
                  </a:cubicBezTo>
                  <a:cubicBezTo>
                    <a:pt x="892" y="147"/>
                    <a:pt x="892" y="147"/>
                    <a:pt x="892" y="147"/>
                  </a:cubicBezTo>
                  <a:cubicBezTo>
                    <a:pt x="880" y="148"/>
                    <a:pt x="873" y="148"/>
                    <a:pt x="862" y="148"/>
                  </a:cubicBezTo>
                  <a:lnTo>
                    <a:pt x="825" y="148"/>
                  </a:lnTo>
                  <a:close/>
                  <a:moveTo>
                    <a:pt x="345" y="148"/>
                  </a:moveTo>
                  <a:cubicBezTo>
                    <a:pt x="345" y="106"/>
                    <a:pt x="345" y="106"/>
                    <a:pt x="345" y="106"/>
                  </a:cubicBezTo>
                  <a:cubicBezTo>
                    <a:pt x="382" y="106"/>
                    <a:pt x="382" y="106"/>
                    <a:pt x="382" y="106"/>
                  </a:cubicBezTo>
                  <a:cubicBezTo>
                    <a:pt x="390" y="106"/>
                    <a:pt x="398" y="106"/>
                    <a:pt x="404" y="107"/>
                  </a:cubicBezTo>
                  <a:cubicBezTo>
                    <a:pt x="404" y="72"/>
                    <a:pt x="404" y="72"/>
                    <a:pt x="404" y="72"/>
                  </a:cubicBezTo>
                  <a:cubicBezTo>
                    <a:pt x="398" y="73"/>
                    <a:pt x="388" y="73"/>
                    <a:pt x="382" y="73"/>
                  </a:cubicBezTo>
                  <a:cubicBezTo>
                    <a:pt x="345" y="73"/>
                    <a:pt x="345" y="73"/>
                    <a:pt x="345" y="73"/>
                  </a:cubicBezTo>
                  <a:cubicBezTo>
                    <a:pt x="345" y="37"/>
                    <a:pt x="345" y="37"/>
                    <a:pt x="345" y="37"/>
                  </a:cubicBezTo>
                  <a:cubicBezTo>
                    <a:pt x="382" y="37"/>
                    <a:pt x="382" y="37"/>
                    <a:pt x="382" y="37"/>
                  </a:cubicBezTo>
                  <a:cubicBezTo>
                    <a:pt x="391" y="37"/>
                    <a:pt x="401" y="37"/>
                    <a:pt x="409" y="38"/>
                  </a:cubicBezTo>
                  <a:cubicBezTo>
                    <a:pt x="409" y="3"/>
                    <a:pt x="409" y="3"/>
                    <a:pt x="409" y="3"/>
                  </a:cubicBezTo>
                  <a:cubicBezTo>
                    <a:pt x="296" y="3"/>
                    <a:pt x="296" y="3"/>
                    <a:pt x="296" y="3"/>
                  </a:cubicBezTo>
                  <a:cubicBezTo>
                    <a:pt x="298" y="11"/>
                    <a:pt x="298" y="17"/>
                    <a:pt x="298" y="31"/>
                  </a:cubicBezTo>
                  <a:cubicBezTo>
                    <a:pt x="298" y="155"/>
                    <a:pt x="298" y="155"/>
                    <a:pt x="298" y="155"/>
                  </a:cubicBezTo>
                  <a:cubicBezTo>
                    <a:pt x="298" y="168"/>
                    <a:pt x="298" y="174"/>
                    <a:pt x="296" y="182"/>
                  </a:cubicBezTo>
                  <a:cubicBezTo>
                    <a:pt x="412" y="182"/>
                    <a:pt x="412" y="182"/>
                    <a:pt x="412" y="182"/>
                  </a:cubicBezTo>
                  <a:cubicBezTo>
                    <a:pt x="412" y="147"/>
                    <a:pt x="412" y="147"/>
                    <a:pt x="412" y="147"/>
                  </a:cubicBezTo>
                  <a:cubicBezTo>
                    <a:pt x="400" y="148"/>
                    <a:pt x="392" y="148"/>
                    <a:pt x="382" y="148"/>
                  </a:cubicBezTo>
                  <a:lnTo>
                    <a:pt x="345" y="148"/>
                  </a:lnTo>
                  <a:close/>
                  <a:moveTo>
                    <a:pt x="744" y="3"/>
                  </a:moveTo>
                  <a:cubicBezTo>
                    <a:pt x="694" y="3"/>
                    <a:pt x="694" y="3"/>
                    <a:pt x="694" y="3"/>
                  </a:cubicBezTo>
                  <a:cubicBezTo>
                    <a:pt x="695" y="11"/>
                    <a:pt x="695" y="17"/>
                    <a:pt x="695" y="31"/>
                  </a:cubicBezTo>
                  <a:cubicBezTo>
                    <a:pt x="695" y="72"/>
                    <a:pt x="695" y="72"/>
                    <a:pt x="695" y="72"/>
                  </a:cubicBezTo>
                  <a:cubicBezTo>
                    <a:pt x="687" y="71"/>
                    <a:pt x="679" y="71"/>
                    <a:pt x="666" y="71"/>
                  </a:cubicBezTo>
                  <a:cubicBezTo>
                    <a:pt x="653" y="71"/>
                    <a:pt x="645" y="71"/>
                    <a:pt x="637" y="72"/>
                  </a:cubicBezTo>
                  <a:cubicBezTo>
                    <a:pt x="637" y="31"/>
                    <a:pt x="637" y="31"/>
                    <a:pt x="637" y="31"/>
                  </a:cubicBezTo>
                  <a:cubicBezTo>
                    <a:pt x="637" y="17"/>
                    <a:pt x="637" y="11"/>
                    <a:pt x="638" y="3"/>
                  </a:cubicBezTo>
                  <a:cubicBezTo>
                    <a:pt x="589" y="3"/>
                    <a:pt x="589" y="3"/>
                    <a:pt x="589" y="3"/>
                  </a:cubicBezTo>
                  <a:cubicBezTo>
                    <a:pt x="590" y="11"/>
                    <a:pt x="590" y="17"/>
                    <a:pt x="590" y="31"/>
                  </a:cubicBezTo>
                  <a:cubicBezTo>
                    <a:pt x="590" y="155"/>
                    <a:pt x="590" y="155"/>
                    <a:pt x="590" y="155"/>
                  </a:cubicBezTo>
                  <a:cubicBezTo>
                    <a:pt x="590" y="168"/>
                    <a:pt x="590" y="174"/>
                    <a:pt x="589" y="182"/>
                  </a:cubicBezTo>
                  <a:cubicBezTo>
                    <a:pt x="638" y="182"/>
                    <a:pt x="638" y="182"/>
                    <a:pt x="638" y="182"/>
                  </a:cubicBezTo>
                  <a:cubicBezTo>
                    <a:pt x="637" y="174"/>
                    <a:pt x="637" y="168"/>
                    <a:pt x="637" y="155"/>
                  </a:cubicBezTo>
                  <a:cubicBezTo>
                    <a:pt x="637" y="105"/>
                    <a:pt x="637" y="105"/>
                    <a:pt x="637" y="105"/>
                  </a:cubicBezTo>
                  <a:cubicBezTo>
                    <a:pt x="645" y="103"/>
                    <a:pt x="653" y="103"/>
                    <a:pt x="666" y="103"/>
                  </a:cubicBezTo>
                  <a:cubicBezTo>
                    <a:pt x="679" y="103"/>
                    <a:pt x="687" y="103"/>
                    <a:pt x="695" y="105"/>
                  </a:cubicBezTo>
                  <a:cubicBezTo>
                    <a:pt x="695" y="155"/>
                    <a:pt x="695" y="155"/>
                    <a:pt x="695" y="155"/>
                  </a:cubicBezTo>
                  <a:cubicBezTo>
                    <a:pt x="695" y="168"/>
                    <a:pt x="695" y="174"/>
                    <a:pt x="694" y="182"/>
                  </a:cubicBezTo>
                  <a:cubicBezTo>
                    <a:pt x="744" y="182"/>
                    <a:pt x="744" y="182"/>
                    <a:pt x="744" y="182"/>
                  </a:cubicBezTo>
                  <a:cubicBezTo>
                    <a:pt x="742" y="174"/>
                    <a:pt x="742" y="168"/>
                    <a:pt x="742" y="155"/>
                  </a:cubicBezTo>
                  <a:cubicBezTo>
                    <a:pt x="742" y="31"/>
                    <a:pt x="742" y="31"/>
                    <a:pt x="742" y="31"/>
                  </a:cubicBezTo>
                  <a:cubicBezTo>
                    <a:pt x="742" y="17"/>
                    <a:pt x="742" y="11"/>
                    <a:pt x="744" y="3"/>
                  </a:cubicBezTo>
                  <a:close/>
                  <a:moveTo>
                    <a:pt x="1032" y="31"/>
                  </a:moveTo>
                  <a:cubicBezTo>
                    <a:pt x="1032" y="114"/>
                    <a:pt x="1032" y="114"/>
                    <a:pt x="1032" y="114"/>
                  </a:cubicBezTo>
                  <a:cubicBezTo>
                    <a:pt x="1031" y="114"/>
                    <a:pt x="1031" y="114"/>
                    <a:pt x="1031" y="114"/>
                  </a:cubicBezTo>
                  <a:cubicBezTo>
                    <a:pt x="972" y="3"/>
                    <a:pt x="972" y="3"/>
                    <a:pt x="972" y="3"/>
                  </a:cubicBezTo>
                  <a:cubicBezTo>
                    <a:pt x="924" y="3"/>
                    <a:pt x="924" y="3"/>
                    <a:pt x="924" y="3"/>
                  </a:cubicBezTo>
                  <a:cubicBezTo>
                    <a:pt x="925" y="11"/>
                    <a:pt x="925" y="17"/>
                    <a:pt x="925" y="31"/>
                  </a:cubicBezTo>
                  <a:cubicBezTo>
                    <a:pt x="925" y="155"/>
                    <a:pt x="925" y="155"/>
                    <a:pt x="925" y="155"/>
                  </a:cubicBezTo>
                  <a:cubicBezTo>
                    <a:pt x="925" y="168"/>
                    <a:pt x="925" y="174"/>
                    <a:pt x="924" y="182"/>
                  </a:cubicBezTo>
                  <a:cubicBezTo>
                    <a:pt x="966" y="182"/>
                    <a:pt x="966" y="182"/>
                    <a:pt x="966" y="182"/>
                  </a:cubicBezTo>
                  <a:cubicBezTo>
                    <a:pt x="964" y="174"/>
                    <a:pt x="964" y="168"/>
                    <a:pt x="964" y="155"/>
                  </a:cubicBezTo>
                  <a:cubicBezTo>
                    <a:pt x="964" y="72"/>
                    <a:pt x="964" y="72"/>
                    <a:pt x="964" y="72"/>
                  </a:cubicBezTo>
                  <a:cubicBezTo>
                    <a:pt x="965" y="72"/>
                    <a:pt x="965" y="72"/>
                    <a:pt x="965" y="72"/>
                  </a:cubicBezTo>
                  <a:cubicBezTo>
                    <a:pt x="1024" y="182"/>
                    <a:pt x="1024" y="182"/>
                    <a:pt x="1024" y="182"/>
                  </a:cubicBezTo>
                  <a:cubicBezTo>
                    <a:pt x="1071" y="182"/>
                    <a:pt x="1071" y="182"/>
                    <a:pt x="1071" y="182"/>
                  </a:cubicBezTo>
                  <a:cubicBezTo>
                    <a:pt x="1071" y="31"/>
                    <a:pt x="1071" y="31"/>
                    <a:pt x="1071" y="31"/>
                  </a:cubicBezTo>
                  <a:cubicBezTo>
                    <a:pt x="1071" y="17"/>
                    <a:pt x="1071" y="11"/>
                    <a:pt x="1072" y="3"/>
                  </a:cubicBezTo>
                  <a:cubicBezTo>
                    <a:pt x="1030" y="3"/>
                    <a:pt x="1030" y="3"/>
                    <a:pt x="1030" y="3"/>
                  </a:cubicBezTo>
                  <a:cubicBezTo>
                    <a:pt x="1032" y="11"/>
                    <a:pt x="1032" y="17"/>
                    <a:pt x="1032" y="31"/>
                  </a:cubicBezTo>
                  <a:close/>
                  <a:moveTo>
                    <a:pt x="137" y="38"/>
                  </a:moveTo>
                  <a:cubicBezTo>
                    <a:pt x="144" y="37"/>
                    <a:pt x="153" y="37"/>
                    <a:pt x="163" y="37"/>
                  </a:cubicBezTo>
                  <a:cubicBezTo>
                    <a:pt x="182" y="37"/>
                    <a:pt x="182" y="37"/>
                    <a:pt x="182" y="37"/>
                  </a:cubicBezTo>
                  <a:cubicBezTo>
                    <a:pt x="182" y="155"/>
                    <a:pt x="182" y="155"/>
                    <a:pt x="182" y="155"/>
                  </a:cubicBezTo>
                  <a:cubicBezTo>
                    <a:pt x="182" y="168"/>
                    <a:pt x="182" y="174"/>
                    <a:pt x="180" y="182"/>
                  </a:cubicBezTo>
                  <a:cubicBezTo>
                    <a:pt x="230" y="182"/>
                    <a:pt x="230" y="182"/>
                    <a:pt x="230" y="182"/>
                  </a:cubicBezTo>
                  <a:cubicBezTo>
                    <a:pt x="229" y="174"/>
                    <a:pt x="229" y="168"/>
                    <a:pt x="229" y="155"/>
                  </a:cubicBezTo>
                  <a:cubicBezTo>
                    <a:pt x="229" y="37"/>
                    <a:pt x="229" y="37"/>
                    <a:pt x="229" y="37"/>
                  </a:cubicBezTo>
                  <a:cubicBezTo>
                    <a:pt x="247" y="37"/>
                    <a:pt x="247" y="37"/>
                    <a:pt x="247" y="37"/>
                  </a:cubicBezTo>
                  <a:cubicBezTo>
                    <a:pt x="258" y="37"/>
                    <a:pt x="267" y="37"/>
                    <a:pt x="273" y="38"/>
                  </a:cubicBezTo>
                  <a:cubicBezTo>
                    <a:pt x="273" y="3"/>
                    <a:pt x="273" y="3"/>
                    <a:pt x="273" y="3"/>
                  </a:cubicBezTo>
                  <a:cubicBezTo>
                    <a:pt x="137" y="3"/>
                    <a:pt x="137" y="3"/>
                    <a:pt x="137" y="3"/>
                  </a:cubicBezTo>
                  <a:lnTo>
                    <a:pt x="137" y="38"/>
                  </a:lnTo>
                  <a:close/>
                  <a:moveTo>
                    <a:pt x="1147" y="46"/>
                  </a:moveTo>
                  <a:cubicBezTo>
                    <a:pt x="1147" y="37"/>
                    <a:pt x="1155" y="31"/>
                    <a:pt x="1166" y="31"/>
                  </a:cubicBezTo>
                  <a:cubicBezTo>
                    <a:pt x="1180" y="31"/>
                    <a:pt x="1196" y="37"/>
                    <a:pt x="1201" y="39"/>
                  </a:cubicBezTo>
                  <a:cubicBezTo>
                    <a:pt x="1210" y="6"/>
                    <a:pt x="1210" y="6"/>
                    <a:pt x="1210" y="6"/>
                  </a:cubicBezTo>
                  <a:cubicBezTo>
                    <a:pt x="1200" y="4"/>
                    <a:pt x="1184" y="0"/>
                    <a:pt x="1156" y="0"/>
                  </a:cubicBezTo>
                  <a:cubicBezTo>
                    <a:pt x="1126" y="0"/>
                    <a:pt x="1098" y="18"/>
                    <a:pt x="1098" y="53"/>
                  </a:cubicBezTo>
                  <a:cubicBezTo>
                    <a:pt x="1098" y="104"/>
                    <a:pt x="1172" y="108"/>
                    <a:pt x="1172" y="134"/>
                  </a:cubicBezTo>
                  <a:cubicBezTo>
                    <a:pt x="1172" y="146"/>
                    <a:pt x="1163" y="153"/>
                    <a:pt x="1149" y="153"/>
                  </a:cubicBezTo>
                  <a:cubicBezTo>
                    <a:pt x="1127" y="153"/>
                    <a:pt x="1111" y="145"/>
                    <a:pt x="1104" y="142"/>
                  </a:cubicBezTo>
                  <a:cubicBezTo>
                    <a:pt x="1095" y="176"/>
                    <a:pt x="1095" y="176"/>
                    <a:pt x="1095" y="176"/>
                  </a:cubicBezTo>
                  <a:cubicBezTo>
                    <a:pt x="1105" y="179"/>
                    <a:pt x="1125" y="186"/>
                    <a:pt x="1155" y="186"/>
                  </a:cubicBezTo>
                  <a:cubicBezTo>
                    <a:pt x="1192" y="186"/>
                    <a:pt x="1221" y="166"/>
                    <a:pt x="1221" y="128"/>
                  </a:cubicBezTo>
                  <a:cubicBezTo>
                    <a:pt x="1221" y="74"/>
                    <a:pt x="1147" y="71"/>
                    <a:pt x="1147" y="46"/>
                  </a:cubicBezTo>
                  <a:close/>
                  <a:moveTo>
                    <a:pt x="507" y="3"/>
                  </a:moveTo>
                  <a:cubicBezTo>
                    <a:pt x="437" y="3"/>
                    <a:pt x="437" y="3"/>
                    <a:pt x="437" y="3"/>
                  </a:cubicBezTo>
                  <a:cubicBezTo>
                    <a:pt x="439" y="11"/>
                    <a:pt x="439" y="17"/>
                    <a:pt x="439" y="31"/>
                  </a:cubicBezTo>
                  <a:cubicBezTo>
                    <a:pt x="439" y="155"/>
                    <a:pt x="439" y="155"/>
                    <a:pt x="439" y="155"/>
                  </a:cubicBezTo>
                  <a:cubicBezTo>
                    <a:pt x="439" y="168"/>
                    <a:pt x="439" y="174"/>
                    <a:pt x="437" y="182"/>
                  </a:cubicBezTo>
                  <a:cubicBezTo>
                    <a:pt x="487" y="182"/>
                    <a:pt x="487" y="182"/>
                    <a:pt x="487" y="182"/>
                  </a:cubicBezTo>
                  <a:cubicBezTo>
                    <a:pt x="486" y="174"/>
                    <a:pt x="486" y="168"/>
                    <a:pt x="486" y="155"/>
                  </a:cubicBezTo>
                  <a:cubicBezTo>
                    <a:pt x="486" y="110"/>
                    <a:pt x="486" y="110"/>
                    <a:pt x="486" y="110"/>
                  </a:cubicBezTo>
                  <a:cubicBezTo>
                    <a:pt x="496" y="110"/>
                    <a:pt x="496" y="110"/>
                    <a:pt x="496" y="110"/>
                  </a:cubicBezTo>
                  <a:cubicBezTo>
                    <a:pt x="531" y="110"/>
                    <a:pt x="564" y="100"/>
                    <a:pt x="564" y="55"/>
                  </a:cubicBezTo>
                  <a:cubicBezTo>
                    <a:pt x="564" y="15"/>
                    <a:pt x="538" y="3"/>
                    <a:pt x="507" y="3"/>
                  </a:cubicBezTo>
                  <a:close/>
                  <a:moveTo>
                    <a:pt x="491" y="78"/>
                  </a:moveTo>
                  <a:cubicBezTo>
                    <a:pt x="486" y="78"/>
                    <a:pt x="486" y="78"/>
                    <a:pt x="486" y="78"/>
                  </a:cubicBezTo>
                  <a:cubicBezTo>
                    <a:pt x="486" y="36"/>
                    <a:pt x="486" y="36"/>
                    <a:pt x="486" y="36"/>
                  </a:cubicBezTo>
                  <a:cubicBezTo>
                    <a:pt x="491" y="36"/>
                    <a:pt x="491" y="36"/>
                    <a:pt x="491" y="36"/>
                  </a:cubicBezTo>
                  <a:cubicBezTo>
                    <a:pt x="502" y="36"/>
                    <a:pt x="519" y="36"/>
                    <a:pt x="519" y="55"/>
                  </a:cubicBezTo>
                  <a:cubicBezTo>
                    <a:pt x="519" y="74"/>
                    <a:pt x="505" y="78"/>
                    <a:pt x="491" y="78"/>
                  </a:cubicBezTo>
                  <a:close/>
                  <a:moveTo>
                    <a:pt x="51" y="46"/>
                  </a:moveTo>
                  <a:cubicBezTo>
                    <a:pt x="51" y="37"/>
                    <a:pt x="59" y="31"/>
                    <a:pt x="71" y="31"/>
                  </a:cubicBezTo>
                  <a:cubicBezTo>
                    <a:pt x="85" y="31"/>
                    <a:pt x="101" y="37"/>
                    <a:pt x="106" y="39"/>
                  </a:cubicBezTo>
                  <a:cubicBezTo>
                    <a:pt x="114" y="6"/>
                    <a:pt x="114" y="6"/>
                    <a:pt x="114" y="6"/>
                  </a:cubicBezTo>
                  <a:cubicBezTo>
                    <a:pt x="105" y="4"/>
                    <a:pt x="88" y="0"/>
                    <a:pt x="61" y="0"/>
                  </a:cubicBezTo>
                  <a:cubicBezTo>
                    <a:pt x="30" y="0"/>
                    <a:pt x="3" y="18"/>
                    <a:pt x="3" y="53"/>
                  </a:cubicBezTo>
                  <a:cubicBezTo>
                    <a:pt x="3" y="104"/>
                    <a:pt x="77" y="108"/>
                    <a:pt x="77" y="134"/>
                  </a:cubicBezTo>
                  <a:cubicBezTo>
                    <a:pt x="77" y="146"/>
                    <a:pt x="67" y="153"/>
                    <a:pt x="53" y="153"/>
                  </a:cubicBezTo>
                  <a:cubicBezTo>
                    <a:pt x="32" y="153"/>
                    <a:pt x="15" y="145"/>
                    <a:pt x="9" y="142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9" y="179"/>
                    <a:pt x="29" y="186"/>
                    <a:pt x="60" y="186"/>
                  </a:cubicBezTo>
                  <a:cubicBezTo>
                    <a:pt x="97" y="186"/>
                    <a:pt x="125" y="166"/>
                    <a:pt x="125" y="128"/>
                  </a:cubicBezTo>
                  <a:cubicBezTo>
                    <a:pt x="125" y="74"/>
                    <a:pt x="51" y="71"/>
                    <a:pt x="51" y="46"/>
                  </a:cubicBezTo>
                  <a:close/>
                  <a:moveTo>
                    <a:pt x="2371" y="39"/>
                  </a:moveTo>
                  <a:cubicBezTo>
                    <a:pt x="2359" y="113"/>
                    <a:pt x="2359" y="113"/>
                    <a:pt x="2359" y="113"/>
                  </a:cubicBezTo>
                  <a:cubicBezTo>
                    <a:pt x="2358" y="113"/>
                    <a:pt x="2358" y="113"/>
                    <a:pt x="2358" y="113"/>
                  </a:cubicBezTo>
                  <a:cubicBezTo>
                    <a:pt x="2332" y="3"/>
                    <a:pt x="2332" y="3"/>
                    <a:pt x="2332" y="3"/>
                  </a:cubicBezTo>
                  <a:cubicBezTo>
                    <a:pt x="2295" y="3"/>
                    <a:pt x="2295" y="3"/>
                    <a:pt x="2295" y="3"/>
                  </a:cubicBezTo>
                  <a:cubicBezTo>
                    <a:pt x="2270" y="113"/>
                    <a:pt x="2270" y="113"/>
                    <a:pt x="2270" y="113"/>
                  </a:cubicBezTo>
                  <a:cubicBezTo>
                    <a:pt x="2269" y="113"/>
                    <a:pt x="2269" y="113"/>
                    <a:pt x="2269" y="113"/>
                  </a:cubicBezTo>
                  <a:cubicBezTo>
                    <a:pt x="2256" y="39"/>
                    <a:pt x="2256" y="39"/>
                    <a:pt x="2256" y="39"/>
                  </a:cubicBezTo>
                  <a:cubicBezTo>
                    <a:pt x="2253" y="23"/>
                    <a:pt x="2251" y="11"/>
                    <a:pt x="2251" y="3"/>
                  </a:cubicBezTo>
                  <a:cubicBezTo>
                    <a:pt x="2197" y="3"/>
                    <a:pt x="2197" y="3"/>
                    <a:pt x="2197" y="3"/>
                  </a:cubicBezTo>
                  <a:cubicBezTo>
                    <a:pt x="2200" y="10"/>
                    <a:pt x="2203" y="23"/>
                    <a:pt x="2208" y="39"/>
                  </a:cubicBezTo>
                  <a:cubicBezTo>
                    <a:pt x="2248" y="182"/>
                    <a:pt x="2248" y="182"/>
                    <a:pt x="2248" y="182"/>
                  </a:cubicBezTo>
                  <a:cubicBezTo>
                    <a:pt x="2287" y="182"/>
                    <a:pt x="2287" y="182"/>
                    <a:pt x="2287" y="182"/>
                  </a:cubicBezTo>
                  <a:cubicBezTo>
                    <a:pt x="2312" y="73"/>
                    <a:pt x="2312" y="73"/>
                    <a:pt x="2312" y="73"/>
                  </a:cubicBezTo>
                  <a:cubicBezTo>
                    <a:pt x="2313" y="73"/>
                    <a:pt x="2313" y="73"/>
                    <a:pt x="2313" y="73"/>
                  </a:cubicBezTo>
                  <a:cubicBezTo>
                    <a:pt x="2338" y="182"/>
                    <a:pt x="2338" y="182"/>
                    <a:pt x="2338" y="182"/>
                  </a:cubicBezTo>
                  <a:cubicBezTo>
                    <a:pt x="2377" y="182"/>
                    <a:pt x="2377" y="182"/>
                    <a:pt x="2377" y="182"/>
                  </a:cubicBezTo>
                  <a:cubicBezTo>
                    <a:pt x="2415" y="39"/>
                    <a:pt x="2415" y="39"/>
                    <a:pt x="2415" y="39"/>
                  </a:cubicBezTo>
                  <a:cubicBezTo>
                    <a:pt x="2419" y="26"/>
                    <a:pt x="2424" y="8"/>
                    <a:pt x="2426" y="3"/>
                  </a:cubicBezTo>
                  <a:cubicBezTo>
                    <a:pt x="2376" y="3"/>
                    <a:pt x="2376" y="3"/>
                    <a:pt x="2376" y="3"/>
                  </a:cubicBezTo>
                  <a:cubicBezTo>
                    <a:pt x="2376" y="10"/>
                    <a:pt x="2373" y="26"/>
                    <a:pt x="2371" y="39"/>
                  </a:cubicBezTo>
                  <a:close/>
                  <a:moveTo>
                    <a:pt x="2520" y="0"/>
                  </a:moveTo>
                  <a:cubicBezTo>
                    <a:pt x="2473" y="0"/>
                    <a:pt x="2437" y="31"/>
                    <a:pt x="2437" y="93"/>
                  </a:cubicBezTo>
                  <a:cubicBezTo>
                    <a:pt x="2437" y="154"/>
                    <a:pt x="2464" y="186"/>
                    <a:pt x="2520" y="186"/>
                  </a:cubicBezTo>
                  <a:cubicBezTo>
                    <a:pt x="2567" y="186"/>
                    <a:pt x="2603" y="154"/>
                    <a:pt x="2603" y="93"/>
                  </a:cubicBezTo>
                  <a:cubicBezTo>
                    <a:pt x="2603" y="31"/>
                    <a:pt x="2576" y="0"/>
                    <a:pt x="2520" y="0"/>
                  </a:cubicBezTo>
                  <a:close/>
                  <a:moveTo>
                    <a:pt x="2520" y="153"/>
                  </a:moveTo>
                  <a:cubicBezTo>
                    <a:pt x="2496" y="153"/>
                    <a:pt x="2487" y="132"/>
                    <a:pt x="2487" y="93"/>
                  </a:cubicBezTo>
                  <a:cubicBezTo>
                    <a:pt x="2487" y="53"/>
                    <a:pt x="2500" y="32"/>
                    <a:pt x="2520" y="32"/>
                  </a:cubicBezTo>
                  <a:cubicBezTo>
                    <a:pt x="2543" y="32"/>
                    <a:pt x="2553" y="53"/>
                    <a:pt x="2553" y="93"/>
                  </a:cubicBezTo>
                  <a:cubicBezTo>
                    <a:pt x="2553" y="132"/>
                    <a:pt x="2540" y="153"/>
                    <a:pt x="2520" y="153"/>
                  </a:cubicBezTo>
                  <a:close/>
                  <a:moveTo>
                    <a:pt x="2167" y="122"/>
                  </a:moveTo>
                  <a:cubicBezTo>
                    <a:pt x="2160" y="103"/>
                    <a:pt x="2149" y="96"/>
                    <a:pt x="2136" y="93"/>
                  </a:cubicBezTo>
                  <a:cubicBezTo>
                    <a:pt x="2136" y="93"/>
                    <a:pt x="2136" y="93"/>
                    <a:pt x="2136" y="93"/>
                  </a:cubicBezTo>
                  <a:cubicBezTo>
                    <a:pt x="2151" y="88"/>
                    <a:pt x="2174" y="78"/>
                    <a:pt x="2174" y="48"/>
                  </a:cubicBezTo>
                  <a:cubicBezTo>
                    <a:pt x="2174" y="22"/>
                    <a:pt x="2154" y="3"/>
                    <a:pt x="2117" y="3"/>
                  </a:cubicBezTo>
                  <a:cubicBezTo>
                    <a:pt x="2047" y="3"/>
                    <a:pt x="2047" y="3"/>
                    <a:pt x="2047" y="3"/>
                  </a:cubicBezTo>
                  <a:cubicBezTo>
                    <a:pt x="2049" y="11"/>
                    <a:pt x="2049" y="17"/>
                    <a:pt x="2049" y="31"/>
                  </a:cubicBezTo>
                  <a:cubicBezTo>
                    <a:pt x="2049" y="155"/>
                    <a:pt x="2049" y="155"/>
                    <a:pt x="2049" y="155"/>
                  </a:cubicBezTo>
                  <a:cubicBezTo>
                    <a:pt x="2049" y="168"/>
                    <a:pt x="2049" y="174"/>
                    <a:pt x="2047" y="182"/>
                  </a:cubicBezTo>
                  <a:cubicBezTo>
                    <a:pt x="2097" y="182"/>
                    <a:pt x="2097" y="182"/>
                    <a:pt x="2097" y="182"/>
                  </a:cubicBezTo>
                  <a:cubicBezTo>
                    <a:pt x="2096" y="174"/>
                    <a:pt x="2096" y="168"/>
                    <a:pt x="2096" y="155"/>
                  </a:cubicBezTo>
                  <a:cubicBezTo>
                    <a:pt x="2096" y="110"/>
                    <a:pt x="2096" y="110"/>
                    <a:pt x="2096" y="110"/>
                  </a:cubicBezTo>
                  <a:cubicBezTo>
                    <a:pt x="2102" y="110"/>
                    <a:pt x="2102" y="110"/>
                    <a:pt x="2102" y="110"/>
                  </a:cubicBezTo>
                  <a:cubicBezTo>
                    <a:pt x="2114" y="110"/>
                    <a:pt x="2117" y="115"/>
                    <a:pt x="2123" y="134"/>
                  </a:cubicBezTo>
                  <a:cubicBezTo>
                    <a:pt x="2132" y="161"/>
                    <a:pt x="2132" y="161"/>
                    <a:pt x="2132" y="161"/>
                  </a:cubicBezTo>
                  <a:cubicBezTo>
                    <a:pt x="2134" y="169"/>
                    <a:pt x="2137" y="177"/>
                    <a:pt x="2137" y="182"/>
                  </a:cubicBezTo>
                  <a:cubicBezTo>
                    <a:pt x="2188" y="182"/>
                    <a:pt x="2188" y="182"/>
                    <a:pt x="2188" y="182"/>
                  </a:cubicBezTo>
                  <a:cubicBezTo>
                    <a:pt x="2185" y="177"/>
                    <a:pt x="2184" y="171"/>
                    <a:pt x="2180" y="161"/>
                  </a:cubicBezTo>
                  <a:lnTo>
                    <a:pt x="2167" y="122"/>
                  </a:lnTo>
                  <a:close/>
                  <a:moveTo>
                    <a:pt x="2101" y="78"/>
                  </a:moveTo>
                  <a:cubicBezTo>
                    <a:pt x="2096" y="78"/>
                    <a:pt x="2096" y="78"/>
                    <a:pt x="2096" y="78"/>
                  </a:cubicBezTo>
                  <a:cubicBezTo>
                    <a:pt x="2096" y="36"/>
                    <a:pt x="2096" y="36"/>
                    <a:pt x="2096" y="36"/>
                  </a:cubicBezTo>
                  <a:cubicBezTo>
                    <a:pt x="2101" y="36"/>
                    <a:pt x="2101" y="36"/>
                    <a:pt x="2101" y="36"/>
                  </a:cubicBezTo>
                  <a:cubicBezTo>
                    <a:pt x="2113" y="36"/>
                    <a:pt x="2129" y="36"/>
                    <a:pt x="2129" y="55"/>
                  </a:cubicBezTo>
                  <a:cubicBezTo>
                    <a:pt x="2129" y="74"/>
                    <a:pt x="2115" y="78"/>
                    <a:pt x="2101" y="78"/>
                  </a:cubicBezTo>
                  <a:close/>
                  <a:moveTo>
                    <a:pt x="2704" y="0"/>
                  </a:moveTo>
                  <a:cubicBezTo>
                    <a:pt x="2657" y="0"/>
                    <a:pt x="2621" y="31"/>
                    <a:pt x="2621" y="93"/>
                  </a:cubicBezTo>
                  <a:cubicBezTo>
                    <a:pt x="2621" y="154"/>
                    <a:pt x="2648" y="186"/>
                    <a:pt x="2704" y="186"/>
                  </a:cubicBezTo>
                  <a:cubicBezTo>
                    <a:pt x="2751" y="186"/>
                    <a:pt x="2787" y="154"/>
                    <a:pt x="2787" y="93"/>
                  </a:cubicBezTo>
                  <a:cubicBezTo>
                    <a:pt x="2787" y="31"/>
                    <a:pt x="2760" y="0"/>
                    <a:pt x="2704" y="0"/>
                  </a:cubicBezTo>
                  <a:close/>
                  <a:moveTo>
                    <a:pt x="2704" y="153"/>
                  </a:moveTo>
                  <a:cubicBezTo>
                    <a:pt x="2681" y="153"/>
                    <a:pt x="2671" y="132"/>
                    <a:pt x="2671" y="93"/>
                  </a:cubicBezTo>
                  <a:cubicBezTo>
                    <a:pt x="2671" y="53"/>
                    <a:pt x="2685" y="32"/>
                    <a:pt x="2704" y="32"/>
                  </a:cubicBezTo>
                  <a:cubicBezTo>
                    <a:pt x="2728" y="32"/>
                    <a:pt x="2737" y="53"/>
                    <a:pt x="2737" y="93"/>
                  </a:cubicBezTo>
                  <a:cubicBezTo>
                    <a:pt x="2737" y="132"/>
                    <a:pt x="2724" y="153"/>
                    <a:pt x="2704" y="153"/>
                  </a:cubicBezTo>
                  <a:close/>
                  <a:moveTo>
                    <a:pt x="1320" y="0"/>
                  </a:moveTo>
                  <a:cubicBezTo>
                    <a:pt x="1273" y="0"/>
                    <a:pt x="1237" y="31"/>
                    <a:pt x="1237" y="93"/>
                  </a:cubicBezTo>
                  <a:cubicBezTo>
                    <a:pt x="1237" y="154"/>
                    <a:pt x="1264" y="186"/>
                    <a:pt x="1320" y="186"/>
                  </a:cubicBezTo>
                  <a:cubicBezTo>
                    <a:pt x="1367" y="186"/>
                    <a:pt x="1403" y="154"/>
                    <a:pt x="1403" y="93"/>
                  </a:cubicBezTo>
                  <a:cubicBezTo>
                    <a:pt x="1403" y="31"/>
                    <a:pt x="1376" y="0"/>
                    <a:pt x="1320" y="0"/>
                  </a:cubicBezTo>
                  <a:close/>
                  <a:moveTo>
                    <a:pt x="1320" y="153"/>
                  </a:moveTo>
                  <a:cubicBezTo>
                    <a:pt x="1297" y="153"/>
                    <a:pt x="1287" y="132"/>
                    <a:pt x="1287" y="93"/>
                  </a:cubicBezTo>
                  <a:cubicBezTo>
                    <a:pt x="1287" y="53"/>
                    <a:pt x="1301" y="32"/>
                    <a:pt x="1320" y="32"/>
                  </a:cubicBezTo>
                  <a:cubicBezTo>
                    <a:pt x="1344" y="32"/>
                    <a:pt x="1353" y="53"/>
                    <a:pt x="1353" y="93"/>
                  </a:cubicBezTo>
                  <a:cubicBezTo>
                    <a:pt x="1353" y="132"/>
                    <a:pt x="1340" y="153"/>
                    <a:pt x="1320" y="153"/>
                  </a:cubicBezTo>
                  <a:close/>
                  <a:moveTo>
                    <a:pt x="2897" y="3"/>
                  </a:moveTo>
                  <a:cubicBezTo>
                    <a:pt x="2814" y="3"/>
                    <a:pt x="2814" y="3"/>
                    <a:pt x="2814" y="3"/>
                  </a:cubicBezTo>
                  <a:cubicBezTo>
                    <a:pt x="2815" y="11"/>
                    <a:pt x="2815" y="17"/>
                    <a:pt x="2815" y="31"/>
                  </a:cubicBezTo>
                  <a:cubicBezTo>
                    <a:pt x="2815" y="155"/>
                    <a:pt x="2815" y="155"/>
                    <a:pt x="2815" y="155"/>
                  </a:cubicBezTo>
                  <a:cubicBezTo>
                    <a:pt x="2815" y="168"/>
                    <a:pt x="2815" y="174"/>
                    <a:pt x="2814" y="182"/>
                  </a:cubicBezTo>
                  <a:cubicBezTo>
                    <a:pt x="2886" y="182"/>
                    <a:pt x="2886" y="182"/>
                    <a:pt x="2886" y="182"/>
                  </a:cubicBezTo>
                  <a:cubicBezTo>
                    <a:pt x="2934" y="182"/>
                    <a:pt x="2974" y="161"/>
                    <a:pt x="2974" y="91"/>
                  </a:cubicBezTo>
                  <a:cubicBezTo>
                    <a:pt x="2974" y="34"/>
                    <a:pt x="2947" y="3"/>
                    <a:pt x="2897" y="3"/>
                  </a:cubicBezTo>
                  <a:close/>
                  <a:moveTo>
                    <a:pt x="2877" y="148"/>
                  </a:moveTo>
                  <a:cubicBezTo>
                    <a:pt x="2862" y="148"/>
                    <a:pt x="2862" y="148"/>
                    <a:pt x="2862" y="148"/>
                  </a:cubicBezTo>
                  <a:cubicBezTo>
                    <a:pt x="2862" y="36"/>
                    <a:pt x="2862" y="36"/>
                    <a:pt x="2862" y="36"/>
                  </a:cubicBezTo>
                  <a:cubicBezTo>
                    <a:pt x="2877" y="36"/>
                    <a:pt x="2877" y="36"/>
                    <a:pt x="2877" y="36"/>
                  </a:cubicBezTo>
                  <a:cubicBezTo>
                    <a:pt x="2904" y="36"/>
                    <a:pt x="2925" y="43"/>
                    <a:pt x="2925" y="91"/>
                  </a:cubicBezTo>
                  <a:cubicBezTo>
                    <a:pt x="2925" y="145"/>
                    <a:pt x="2904" y="148"/>
                    <a:pt x="2877" y="148"/>
                  </a:cubicBezTo>
                  <a:close/>
                  <a:moveTo>
                    <a:pt x="1961" y="3"/>
                  </a:moveTo>
                  <a:cubicBezTo>
                    <a:pt x="1918" y="3"/>
                    <a:pt x="1918" y="3"/>
                    <a:pt x="1918" y="3"/>
                  </a:cubicBezTo>
                  <a:cubicBezTo>
                    <a:pt x="1916" y="10"/>
                    <a:pt x="1912" y="22"/>
                    <a:pt x="1905" y="42"/>
                  </a:cubicBezTo>
                  <a:cubicBezTo>
                    <a:pt x="1866" y="142"/>
                    <a:pt x="1866" y="142"/>
                    <a:pt x="1866" y="142"/>
                  </a:cubicBezTo>
                  <a:cubicBezTo>
                    <a:pt x="1860" y="159"/>
                    <a:pt x="1854" y="174"/>
                    <a:pt x="1849" y="182"/>
                  </a:cubicBezTo>
                  <a:cubicBezTo>
                    <a:pt x="1900" y="182"/>
                    <a:pt x="1900" y="182"/>
                    <a:pt x="1900" y="182"/>
                  </a:cubicBezTo>
                  <a:cubicBezTo>
                    <a:pt x="1902" y="174"/>
                    <a:pt x="1903" y="166"/>
                    <a:pt x="1906" y="158"/>
                  </a:cubicBezTo>
                  <a:cubicBezTo>
                    <a:pt x="1911" y="143"/>
                    <a:pt x="1911" y="143"/>
                    <a:pt x="1911" y="143"/>
                  </a:cubicBezTo>
                  <a:cubicBezTo>
                    <a:pt x="1924" y="141"/>
                    <a:pt x="1931" y="141"/>
                    <a:pt x="1937" y="141"/>
                  </a:cubicBezTo>
                  <a:cubicBezTo>
                    <a:pt x="1944" y="141"/>
                    <a:pt x="1950" y="141"/>
                    <a:pt x="1964" y="143"/>
                  </a:cubicBezTo>
                  <a:cubicBezTo>
                    <a:pt x="1967" y="158"/>
                    <a:pt x="1967" y="158"/>
                    <a:pt x="1967" y="158"/>
                  </a:cubicBezTo>
                  <a:cubicBezTo>
                    <a:pt x="1969" y="166"/>
                    <a:pt x="1972" y="174"/>
                    <a:pt x="1974" y="182"/>
                  </a:cubicBezTo>
                  <a:cubicBezTo>
                    <a:pt x="2029" y="182"/>
                    <a:pt x="2029" y="182"/>
                    <a:pt x="2029" y="182"/>
                  </a:cubicBezTo>
                  <a:cubicBezTo>
                    <a:pt x="2023" y="174"/>
                    <a:pt x="2018" y="159"/>
                    <a:pt x="2012" y="142"/>
                  </a:cubicBezTo>
                  <a:lnTo>
                    <a:pt x="1961" y="3"/>
                  </a:lnTo>
                  <a:close/>
                  <a:moveTo>
                    <a:pt x="1938" y="109"/>
                  </a:moveTo>
                  <a:cubicBezTo>
                    <a:pt x="1933" y="109"/>
                    <a:pt x="1925" y="109"/>
                    <a:pt x="1921" y="110"/>
                  </a:cubicBezTo>
                  <a:cubicBezTo>
                    <a:pt x="1939" y="51"/>
                    <a:pt x="1939" y="51"/>
                    <a:pt x="1939" y="51"/>
                  </a:cubicBezTo>
                  <a:cubicBezTo>
                    <a:pt x="1940" y="51"/>
                    <a:pt x="1940" y="51"/>
                    <a:pt x="1940" y="51"/>
                  </a:cubicBezTo>
                  <a:cubicBezTo>
                    <a:pt x="1955" y="110"/>
                    <a:pt x="1955" y="110"/>
                    <a:pt x="1955" y="110"/>
                  </a:cubicBezTo>
                  <a:cubicBezTo>
                    <a:pt x="1951" y="109"/>
                    <a:pt x="1943" y="109"/>
                    <a:pt x="1938" y="109"/>
                  </a:cubicBezTo>
                  <a:close/>
                  <a:moveTo>
                    <a:pt x="1536" y="31"/>
                  </a:moveTo>
                  <a:cubicBezTo>
                    <a:pt x="1536" y="114"/>
                    <a:pt x="1536" y="114"/>
                    <a:pt x="1536" y="114"/>
                  </a:cubicBezTo>
                  <a:cubicBezTo>
                    <a:pt x="1535" y="114"/>
                    <a:pt x="1535" y="114"/>
                    <a:pt x="1535" y="114"/>
                  </a:cubicBezTo>
                  <a:cubicBezTo>
                    <a:pt x="1476" y="3"/>
                    <a:pt x="1476" y="3"/>
                    <a:pt x="1476" y="3"/>
                  </a:cubicBezTo>
                  <a:cubicBezTo>
                    <a:pt x="1428" y="3"/>
                    <a:pt x="1428" y="3"/>
                    <a:pt x="1428" y="3"/>
                  </a:cubicBezTo>
                  <a:cubicBezTo>
                    <a:pt x="1429" y="11"/>
                    <a:pt x="1429" y="17"/>
                    <a:pt x="1429" y="31"/>
                  </a:cubicBezTo>
                  <a:cubicBezTo>
                    <a:pt x="1429" y="155"/>
                    <a:pt x="1429" y="155"/>
                    <a:pt x="1429" y="155"/>
                  </a:cubicBezTo>
                  <a:cubicBezTo>
                    <a:pt x="1429" y="168"/>
                    <a:pt x="1429" y="174"/>
                    <a:pt x="1428" y="182"/>
                  </a:cubicBezTo>
                  <a:cubicBezTo>
                    <a:pt x="1470" y="182"/>
                    <a:pt x="1470" y="182"/>
                    <a:pt x="1470" y="182"/>
                  </a:cubicBezTo>
                  <a:cubicBezTo>
                    <a:pt x="1468" y="174"/>
                    <a:pt x="1468" y="168"/>
                    <a:pt x="1468" y="155"/>
                  </a:cubicBezTo>
                  <a:cubicBezTo>
                    <a:pt x="1468" y="72"/>
                    <a:pt x="1468" y="72"/>
                    <a:pt x="1468" y="72"/>
                  </a:cubicBezTo>
                  <a:cubicBezTo>
                    <a:pt x="1469" y="72"/>
                    <a:pt x="1469" y="72"/>
                    <a:pt x="1469" y="72"/>
                  </a:cubicBezTo>
                  <a:cubicBezTo>
                    <a:pt x="1528" y="182"/>
                    <a:pt x="1528" y="182"/>
                    <a:pt x="1528" y="182"/>
                  </a:cubicBezTo>
                  <a:cubicBezTo>
                    <a:pt x="1575" y="182"/>
                    <a:pt x="1575" y="182"/>
                    <a:pt x="1575" y="182"/>
                  </a:cubicBezTo>
                  <a:cubicBezTo>
                    <a:pt x="1575" y="31"/>
                    <a:pt x="1575" y="31"/>
                    <a:pt x="1575" y="31"/>
                  </a:cubicBezTo>
                  <a:cubicBezTo>
                    <a:pt x="1575" y="17"/>
                    <a:pt x="1575" y="11"/>
                    <a:pt x="1576" y="3"/>
                  </a:cubicBezTo>
                  <a:cubicBezTo>
                    <a:pt x="1534" y="3"/>
                    <a:pt x="1534" y="3"/>
                    <a:pt x="1534" y="3"/>
                  </a:cubicBezTo>
                  <a:cubicBezTo>
                    <a:pt x="1536" y="11"/>
                    <a:pt x="1536" y="17"/>
                    <a:pt x="1536" y="31"/>
                  </a:cubicBezTo>
                  <a:close/>
                  <a:moveTo>
                    <a:pt x="1831" y="3"/>
                  </a:moveTo>
                  <a:cubicBezTo>
                    <a:pt x="1782" y="3"/>
                    <a:pt x="1782" y="3"/>
                    <a:pt x="1782" y="3"/>
                  </a:cubicBezTo>
                  <a:cubicBezTo>
                    <a:pt x="1783" y="11"/>
                    <a:pt x="1783" y="17"/>
                    <a:pt x="1783" y="31"/>
                  </a:cubicBezTo>
                  <a:cubicBezTo>
                    <a:pt x="1783" y="72"/>
                    <a:pt x="1783" y="72"/>
                    <a:pt x="1783" y="72"/>
                  </a:cubicBezTo>
                  <a:cubicBezTo>
                    <a:pt x="1775" y="71"/>
                    <a:pt x="1767" y="71"/>
                    <a:pt x="1754" y="71"/>
                  </a:cubicBezTo>
                  <a:cubicBezTo>
                    <a:pt x="1741" y="71"/>
                    <a:pt x="1733" y="71"/>
                    <a:pt x="1725" y="72"/>
                  </a:cubicBezTo>
                  <a:cubicBezTo>
                    <a:pt x="1725" y="31"/>
                    <a:pt x="1725" y="31"/>
                    <a:pt x="1725" y="31"/>
                  </a:cubicBezTo>
                  <a:cubicBezTo>
                    <a:pt x="1725" y="17"/>
                    <a:pt x="1725" y="11"/>
                    <a:pt x="1726" y="3"/>
                  </a:cubicBezTo>
                  <a:cubicBezTo>
                    <a:pt x="1676" y="3"/>
                    <a:pt x="1676" y="3"/>
                    <a:pt x="1676" y="3"/>
                  </a:cubicBezTo>
                  <a:cubicBezTo>
                    <a:pt x="1678" y="11"/>
                    <a:pt x="1678" y="17"/>
                    <a:pt x="1678" y="31"/>
                  </a:cubicBezTo>
                  <a:cubicBezTo>
                    <a:pt x="1678" y="155"/>
                    <a:pt x="1678" y="155"/>
                    <a:pt x="1678" y="155"/>
                  </a:cubicBezTo>
                  <a:cubicBezTo>
                    <a:pt x="1678" y="168"/>
                    <a:pt x="1678" y="174"/>
                    <a:pt x="1676" y="182"/>
                  </a:cubicBezTo>
                  <a:cubicBezTo>
                    <a:pt x="1726" y="182"/>
                    <a:pt x="1726" y="182"/>
                    <a:pt x="1726" y="182"/>
                  </a:cubicBezTo>
                  <a:cubicBezTo>
                    <a:pt x="1725" y="174"/>
                    <a:pt x="1725" y="168"/>
                    <a:pt x="1725" y="155"/>
                  </a:cubicBezTo>
                  <a:cubicBezTo>
                    <a:pt x="1725" y="105"/>
                    <a:pt x="1725" y="105"/>
                    <a:pt x="1725" y="105"/>
                  </a:cubicBezTo>
                  <a:cubicBezTo>
                    <a:pt x="1733" y="103"/>
                    <a:pt x="1741" y="103"/>
                    <a:pt x="1754" y="103"/>
                  </a:cubicBezTo>
                  <a:cubicBezTo>
                    <a:pt x="1767" y="103"/>
                    <a:pt x="1775" y="103"/>
                    <a:pt x="1783" y="105"/>
                  </a:cubicBezTo>
                  <a:cubicBezTo>
                    <a:pt x="1783" y="155"/>
                    <a:pt x="1783" y="155"/>
                    <a:pt x="1783" y="155"/>
                  </a:cubicBezTo>
                  <a:cubicBezTo>
                    <a:pt x="1783" y="168"/>
                    <a:pt x="1783" y="174"/>
                    <a:pt x="1782" y="182"/>
                  </a:cubicBezTo>
                  <a:cubicBezTo>
                    <a:pt x="1831" y="182"/>
                    <a:pt x="1831" y="182"/>
                    <a:pt x="1831" y="182"/>
                  </a:cubicBezTo>
                  <a:cubicBezTo>
                    <a:pt x="1830" y="174"/>
                    <a:pt x="1830" y="168"/>
                    <a:pt x="1830" y="155"/>
                  </a:cubicBezTo>
                  <a:cubicBezTo>
                    <a:pt x="1830" y="31"/>
                    <a:pt x="1830" y="31"/>
                    <a:pt x="1830" y="31"/>
                  </a:cubicBezTo>
                  <a:cubicBezTo>
                    <a:pt x="1830" y="17"/>
                    <a:pt x="1830" y="11"/>
                    <a:pt x="1831" y="3"/>
                  </a:cubicBezTo>
                  <a:close/>
                </a:path>
              </a:pathLst>
            </a:custGeom>
            <a:solidFill>
              <a:srgbClr val="1C366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4879" y="537"/>
              <a:ext cx="210" cy="211"/>
            </a:xfrm>
            <a:prstGeom prst="rect">
              <a:avLst/>
            </a:prstGeom>
            <a:solidFill>
              <a:srgbClr val="1C366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5" name="Freeform 11"/>
            <p:cNvSpPr>
              <a:spLocks noEditPoints="1"/>
            </p:cNvSpPr>
            <p:nvPr/>
          </p:nvSpPr>
          <p:spPr bwMode="auto">
            <a:xfrm>
              <a:off x="4902" y="601"/>
              <a:ext cx="170" cy="124"/>
            </a:xfrm>
            <a:custGeom>
              <a:avLst/>
              <a:gdLst/>
              <a:ahLst/>
              <a:cxnLst>
                <a:cxn ang="0">
                  <a:pos x="60" y="214"/>
                </a:cxn>
                <a:cxn ang="0">
                  <a:pos x="117" y="166"/>
                </a:cxn>
                <a:cxn ang="0">
                  <a:pos x="205" y="257"/>
                </a:cxn>
                <a:cxn ang="0">
                  <a:pos x="221" y="257"/>
                </a:cxn>
                <a:cxn ang="0">
                  <a:pos x="221" y="166"/>
                </a:cxn>
                <a:cxn ang="0">
                  <a:pos x="121" y="145"/>
                </a:cxn>
                <a:cxn ang="0">
                  <a:pos x="10" y="248"/>
                </a:cxn>
                <a:cxn ang="0">
                  <a:pos x="196" y="423"/>
                </a:cxn>
                <a:cxn ang="0">
                  <a:pos x="120" y="484"/>
                </a:cxn>
                <a:cxn ang="0">
                  <a:pos x="21" y="367"/>
                </a:cxn>
                <a:cxn ang="0">
                  <a:pos x="0" y="367"/>
                </a:cxn>
                <a:cxn ang="0">
                  <a:pos x="0" y="480"/>
                </a:cxn>
                <a:cxn ang="0">
                  <a:pos x="119" y="502"/>
                </a:cxn>
                <a:cxn ang="0">
                  <a:pos x="250" y="396"/>
                </a:cxn>
                <a:cxn ang="0">
                  <a:pos x="60" y="214"/>
                </a:cxn>
                <a:cxn ang="0">
                  <a:pos x="640" y="474"/>
                </a:cxn>
                <a:cxn ang="0">
                  <a:pos x="640" y="246"/>
                </a:cxn>
                <a:cxn ang="0">
                  <a:pos x="538" y="148"/>
                </a:cxn>
                <a:cxn ang="0">
                  <a:pos x="418" y="221"/>
                </a:cxn>
                <a:cxn ang="0">
                  <a:pos x="416" y="221"/>
                </a:cxn>
                <a:cxn ang="0">
                  <a:pos x="416" y="0"/>
                </a:cxn>
                <a:cxn ang="0">
                  <a:pos x="286" y="0"/>
                </a:cxn>
                <a:cxn ang="0">
                  <a:pos x="286" y="23"/>
                </a:cxn>
                <a:cxn ang="0">
                  <a:pos x="346" y="23"/>
                </a:cxn>
                <a:cxn ang="0">
                  <a:pos x="345" y="474"/>
                </a:cxn>
                <a:cxn ang="0">
                  <a:pos x="286" y="474"/>
                </a:cxn>
                <a:cxn ang="0">
                  <a:pos x="286" y="496"/>
                </a:cxn>
                <a:cxn ang="0">
                  <a:pos x="471" y="496"/>
                </a:cxn>
                <a:cxn ang="0">
                  <a:pos x="471" y="473"/>
                </a:cxn>
                <a:cxn ang="0">
                  <a:pos x="416" y="473"/>
                </a:cxn>
                <a:cxn ang="0">
                  <a:pos x="416" y="299"/>
                </a:cxn>
                <a:cxn ang="0">
                  <a:pos x="514" y="173"/>
                </a:cxn>
                <a:cxn ang="0">
                  <a:pos x="569" y="249"/>
                </a:cxn>
                <a:cxn ang="0">
                  <a:pos x="569" y="474"/>
                </a:cxn>
                <a:cxn ang="0">
                  <a:pos x="514" y="474"/>
                </a:cxn>
                <a:cxn ang="0">
                  <a:pos x="514" y="496"/>
                </a:cxn>
                <a:cxn ang="0">
                  <a:pos x="695" y="496"/>
                </a:cxn>
                <a:cxn ang="0">
                  <a:pos x="695" y="474"/>
                </a:cxn>
                <a:cxn ang="0">
                  <a:pos x="640" y="474"/>
                </a:cxn>
              </a:cxnLst>
              <a:rect l="0" t="0" r="r" b="b"/>
              <a:pathLst>
                <a:path w="695" h="502">
                  <a:moveTo>
                    <a:pt x="60" y="214"/>
                  </a:moveTo>
                  <a:cubicBezTo>
                    <a:pt x="60" y="181"/>
                    <a:pt x="86" y="166"/>
                    <a:pt x="117" y="166"/>
                  </a:cubicBezTo>
                  <a:cubicBezTo>
                    <a:pt x="178" y="166"/>
                    <a:pt x="196" y="209"/>
                    <a:pt x="205" y="257"/>
                  </a:cubicBezTo>
                  <a:cubicBezTo>
                    <a:pt x="221" y="257"/>
                    <a:pt x="221" y="257"/>
                    <a:pt x="221" y="257"/>
                  </a:cubicBezTo>
                  <a:cubicBezTo>
                    <a:pt x="221" y="166"/>
                    <a:pt x="221" y="166"/>
                    <a:pt x="221" y="166"/>
                  </a:cubicBezTo>
                  <a:cubicBezTo>
                    <a:pt x="189" y="156"/>
                    <a:pt x="158" y="145"/>
                    <a:pt x="121" y="145"/>
                  </a:cubicBezTo>
                  <a:cubicBezTo>
                    <a:pt x="61" y="145"/>
                    <a:pt x="10" y="181"/>
                    <a:pt x="10" y="248"/>
                  </a:cubicBezTo>
                  <a:cubicBezTo>
                    <a:pt x="10" y="368"/>
                    <a:pt x="196" y="333"/>
                    <a:pt x="196" y="423"/>
                  </a:cubicBezTo>
                  <a:cubicBezTo>
                    <a:pt x="196" y="464"/>
                    <a:pt x="155" y="484"/>
                    <a:pt x="120" y="484"/>
                  </a:cubicBezTo>
                  <a:cubicBezTo>
                    <a:pt x="52" y="484"/>
                    <a:pt x="21" y="432"/>
                    <a:pt x="21" y="367"/>
                  </a:cubicBezTo>
                  <a:cubicBezTo>
                    <a:pt x="0" y="367"/>
                    <a:pt x="0" y="367"/>
                    <a:pt x="0" y="367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39" y="494"/>
                    <a:pt x="78" y="502"/>
                    <a:pt x="119" y="502"/>
                  </a:cubicBezTo>
                  <a:cubicBezTo>
                    <a:pt x="180" y="502"/>
                    <a:pt x="250" y="467"/>
                    <a:pt x="250" y="396"/>
                  </a:cubicBezTo>
                  <a:cubicBezTo>
                    <a:pt x="250" y="254"/>
                    <a:pt x="60" y="300"/>
                    <a:pt x="60" y="214"/>
                  </a:cubicBezTo>
                  <a:close/>
                  <a:moveTo>
                    <a:pt x="640" y="474"/>
                  </a:moveTo>
                  <a:cubicBezTo>
                    <a:pt x="640" y="246"/>
                    <a:pt x="640" y="246"/>
                    <a:pt x="640" y="246"/>
                  </a:cubicBezTo>
                  <a:cubicBezTo>
                    <a:pt x="640" y="176"/>
                    <a:pt x="606" y="148"/>
                    <a:pt x="538" y="148"/>
                  </a:cubicBezTo>
                  <a:cubicBezTo>
                    <a:pt x="481" y="148"/>
                    <a:pt x="439" y="174"/>
                    <a:pt x="418" y="221"/>
                  </a:cubicBezTo>
                  <a:cubicBezTo>
                    <a:pt x="416" y="221"/>
                    <a:pt x="416" y="221"/>
                    <a:pt x="416" y="221"/>
                  </a:cubicBezTo>
                  <a:cubicBezTo>
                    <a:pt x="416" y="0"/>
                    <a:pt x="416" y="0"/>
                    <a:pt x="41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23"/>
                    <a:pt x="286" y="23"/>
                    <a:pt x="286" y="23"/>
                  </a:cubicBezTo>
                  <a:cubicBezTo>
                    <a:pt x="346" y="23"/>
                    <a:pt x="346" y="23"/>
                    <a:pt x="346" y="23"/>
                  </a:cubicBezTo>
                  <a:cubicBezTo>
                    <a:pt x="345" y="474"/>
                    <a:pt x="345" y="474"/>
                    <a:pt x="345" y="474"/>
                  </a:cubicBezTo>
                  <a:cubicBezTo>
                    <a:pt x="286" y="474"/>
                    <a:pt x="286" y="474"/>
                    <a:pt x="286" y="474"/>
                  </a:cubicBezTo>
                  <a:cubicBezTo>
                    <a:pt x="286" y="496"/>
                    <a:pt x="286" y="496"/>
                    <a:pt x="286" y="496"/>
                  </a:cubicBezTo>
                  <a:cubicBezTo>
                    <a:pt x="471" y="496"/>
                    <a:pt x="471" y="496"/>
                    <a:pt x="471" y="496"/>
                  </a:cubicBezTo>
                  <a:cubicBezTo>
                    <a:pt x="471" y="473"/>
                    <a:pt x="471" y="473"/>
                    <a:pt x="471" y="473"/>
                  </a:cubicBezTo>
                  <a:cubicBezTo>
                    <a:pt x="416" y="473"/>
                    <a:pt x="416" y="473"/>
                    <a:pt x="416" y="473"/>
                  </a:cubicBezTo>
                  <a:cubicBezTo>
                    <a:pt x="416" y="299"/>
                    <a:pt x="416" y="299"/>
                    <a:pt x="416" y="299"/>
                  </a:cubicBezTo>
                  <a:cubicBezTo>
                    <a:pt x="416" y="234"/>
                    <a:pt x="449" y="173"/>
                    <a:pt x="514" y="173"/>
                  </a:cubicBezTo>
                  <a:cubicBezTo>
                    <a:pt x="562" y="173"/>
                    <a:pt x="569" y="211"/>
                    <a:pt x="569" y="249"/>
                  </a:cubicBezTo>
                  <a:cubicBezTo>
                    <a:pt x="569" y="474"/>
                    <a:pt x="569" y="474"/>
                    <a:pt x="569" y="474"/>
                  </a:cubicBezTo>
                  <a:cubicBezTo>
                    <a:pt x="514" y="474"/>
                    <a:pt x="514" y="474"/>
                    <a:pt x="514" y="474"/>
                  </a:cubicBezTo>
                  <a:cubicBezTo>
                    <a:pt x="514" y="496"/>
                    <a:pt x="514" y="496"/>
                    <a:pt x="514" y="496"/>
                  </a:cubicBezTo>
                  <a:cubicBezTo>
                    <a:pt x="695" y="496"/>
                    <a:pt x="695" y="496"/>
                    <a:pt x="695" y="496"/>
                  </a:cubicBezTo>
                  <a:cubicBezTo>
                    <a:pt x="695" y="474"/>
                    <a:pt x="695" y="474"/>
                    <a:pt x="695" y="474"/>
                  </a:cubicBezTo>
                  <a:lnTo>
                    <a:pt x="640" y="474"/>
                  </a:lnTo>
                  <a:close/>
                </a:path>
              </a:pathLst>
            </a:custGeom>
            <a:solidFill>
              <a:srgbClr val="F898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276" name="Rectangle 1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98588" y="3273425"/>
            <a:ext cx="7504112" cy="706438"/>
          </a:xfrm>
          <a:ln w="9525" algn="ctr"/>
        </p:spPr>
        <p:txBody>
          <a:bodyPr/>
          <a:lstStyle>
            <a:lvl1pPr marL="0" indent="0">
              <a:buClrTx/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ctrTitle"/>
          </p:nvPr>
        </p:nvSpPr>
        <p:spPr bwMode="auto">
          <a:xfrm>
            <a:off x="1398588" y="1771650"/>
            <a:ext cx="7504112" cy="1501775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14A9F5-DBF8-4346-AC29-A44F77875E9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18200" y="250825"/>
            <a:ext cx="1824038" cy="593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250825"/>
            <a:ext cx="5322887" cy="5930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F62CBC-4B5C-4934-8E57-2289CC752FF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1F690D-405E-4DF7-B5C3-617251E5AF2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CA722C-BF9F-489D-AC76-F32F92C063C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512888"/>
            <a:ext cx="3092450" cy="4668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12888"/>
            <a:ext cx="3094038" cy="4668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894125-1379-48FC-82F6-95DC2EE5B2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43B5D3-2BAD-4234-92EA-8C4B181F875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8D8954-8DA6-43E8-9100-90ADF1E8894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F74FB9-A6FD-4581-82C4-6E75192C1DF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874943-0613-4CDB-9DF0-06C6A705F7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D26A15-35E5-41AC-B910-9C8AC0FB20F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ltGray">
          <a:xfrm>
            <a:off x="0" y="0"/>
            <a:ext cx="9144000" cy="1098550"/>
          </a:xfrm>
          <a:prstGeom prst="rect">
            <a:avLst/>
          </a:prstGeom>
          <a:solidFill>
            <a:schemeClr val="tx2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 flipH="1">
            <a:off x="1403350" y="1035050"/>
            <a:ext cx="7740650" cy="16192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7742238" y="233363"/>
            <a:ext cx="1160462" cy="455612"/>
            <a:chOff x="4877" y="537"/>
            <a:chExt cx="731" cy="287"/>
          </a:xfrm>
        </p:grpSpPr>
        <p:sp>
          <p:nvSpPr>
            <p:cNvPr id="10245" name="AutoShape 5"/>
            <p:cNvSpPr>
              <a:spLocks noChangeAspect="1" noChangeArrowheads="1" noTextEdit="1"/>
            </p:cNvSpPr>
            <p:nvPr/>
          </p:nvSpPr>
          <p:spPr bwMode="auto">
            <a:xfrm>
              <a:off x="4877" y="537"/>
              <a:ext cx="731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auto">
            <a:xfrm>
              <a:off x="4973" y="601"/>
              <a:ext cx="100" cy="122"/>
            </a:xfrm>
            <a:custGeom>
              <a:avLst/>
              <a:gdLst/>
              <a:ahLst/>
              <a:cxnLst>
                <a:cxn ang="0">
                  <a:pos x="60" y="479"/>
                </a:cxn>
                <a:cxn ang="0">
                  <a:pos x="60" y="17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130" y="0"/>
                </a:cxn>
                <a:cxn ang="0">
                  <a:pos x="130" y="221"/>
                </a:cxn>
                <a:cxn ang="0">
                  <a:pos x="132" y="221"/>
                </a:cxn>
                <a:cxn ang="0">
                  <a:pos x="252" y="148"/>
                </a:cxn>
                <a:cxn ang="0">
                  <a:pos x="354" y="246"/>
                </a:cxn>
                <a:cxn ang="0">
                  <a:pos x="354" y="479"/>
                </a:cxn>
                <a:cxn ang="0">
                  <a:pos x="409" y="479"/>
                </a:cxn>
                <a:cxn ang="0">
                  <a:pos x="409" y="496"/>
                </a:cxn>
                <a:cxn ang="0">
                  <a:pos x="228" y="496"/>
                </a:cxn>
                <a:cxn ang="0">
                  <a:pos x="228" y="479"/>
                </a:cxn>
                <a:cxn ang="0">
                  <a:pos x="283" y="479"/>
                </a:cxn>
                <a:cxn ang="0">
                  <a:pos x="283" y="249"/>
                </a:cxn>
                <a:cxn ang="0">
                  <a:pos x="228" y="173"/>
                </a:cxn>
                <a:cxn ang="0">
                  <a:pos x="130" y="299"/>
                </a:cxn>
                <a:cxn ang="0">
                  <a:pos x="130" y="479"/>
                </a:cxn>
                <a:cxn ang="0">
                  <a:pos x="185" y="479"/>
                </a:cxn>
                <a:cxn ang="0">
                  <a:pos x="185" y="496"/>
                </a:cxn>
                <a:cxn ang="0">
                  <a:pos x="0" y="496"/>
                </a:cxn>
                <a:cxn ang="0">
                  <a:pos x="0" y="479"/>
                </a:cxn>
                <a:cxn ang="0">
                  <a:pos x="60" y="479"/>
                </a:cxn>
              </a:cxnLst>
              <a:rect l="0" t="0" r="r" b="b"/>
              <a:pathLst>
                <a:path w="409" h="496">
                  <a:moveTo>
                    <a:pt x="60" y="479"/>
                  </a:moveTo>
                  <a:cubicBezTo>
                    <a:pt x="60" y="17"/>
                    <a:pt x="60" y="17"/>
                    <a:pt x="6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0" y="221"/>
                    <a:pt x="130" y="221"/>
                    <a:pt x="130" y="221"/>
                  </a:cubicBezTo>
                  <a:cubicBezTo>
                    <a:pt x="132" y="221"/>
                    <a:pt x="132" y="221"/>
                    <a:pt x="132" y="221"/>
                  </a:cubicBezTo>
                  <a:cubicBezTo>
                    <a:pt x="153" y="174"/>
                    <a:pt x="195" y="148"/>
                    <a:pt x="252" y="148"/>
                  </a:cubicBezTo>
                  <a:cubicBezTo>
                    <a:pt x="320" y="148"/>
                    <a:pt x="354" y="176"/>
                    <a:pt x="354" y="246"/>
                  </a:cubicBezTo>
                  <a:cubicBezTo>
                    <a:pt x="354" y="479"/>
                    <a:pt x="354" y="479"/>
                    <a:pt x="354" y="479"/>
                  </a:cubicBezTo>
                  <a:cubicBezTo>
                    <a:pt x="409" y="479"/>
                    <a:pt x="409" y="479"/>
                    <a:pt x="409" y="479"/>
                  </a:cubicBezTo>
                  <a:cubicBezTo>
                    <a:pt x="409" y="496"/>
                    <a:pt x="409" y="496"/>
                    <a:pt x="409" y="496"/>
                  </a:cubicBezTo>
                  <a:cubicBezTo>
                    <a:pt x="228" y="496"/>
                    <a:pt x="228" y="496"/>
                    <a:pt x="228" y="496"/>
                  </a:cubicBezTo>
                  <a:cubicBezTo>
                    <a:pt x="228" y="479"/>
                    <a:pt x="228" y="479"/>
                    <a:pt x="228" y="479"/>
                  </a:cubicBezTo>
                  <a:cubicBezTo>
                    <a:pt x="283" y="479"/>
                    <a:pt x="283" y="479"/>
                    <a:pt x="283" y="479"/>
                  </a:cubicBezTo>
                  <a:cubicBezTo>
                    <a:pt x="283" y="249"/>
                    <a:pt x="283" y="249"/>
                    <a:pt x="283" y="249"/>
                  </a:cubicBezTo>
                  <a:cubicBezTo>
                    <a:pt x="283" y="211"/>
                    <a:pt x="276" y="173"/>
                    <a:pt x="228" y="173"/>
                  </a:cubicBezTo>
                  <a:cubicBezTo>
                    <a:pt x="163" y="173"/>
                    <a:pt x="130" y="234"/>
                    <a:pt x="130" y="299"/>
                  </a:cubicBezTo>
                  <a:cubicBezTo>
                    <a:pt x="130" y="479"/>
                    <a:pt x="130" y="479"/>
                    <a:pt x="130" y="479"/>
                  </a:cubicBezTo>
                  <a:cubicBezTo>
                    <a:pt x="185" y="479"/>
                    <a:pt x="185" y="479"/>
                    <a:pt x="185" y="479"/>
                  </a:cubicBezTo>
                  <a:cubicBezTo>
                    <a:pt x="185" y="496"/>
                    <a:pt x="185" y="496"/>
                    <a:pt x="185" y="496"/>
                  </a:cubicBezTo>
                  <a:cubicBezTo>
                    <a:pt x="0" y="496"/>
                    <a:pt x="0" y="496"/>
                    <a:pt x="0" y="496"/>
                  </a:cubicBezTo>
                  <a:cubicBezTo>
                    <a:pt x="0" y="479"/>
                    <a:pt x="0" y="479"/>
                    <a:pt x="0" y="479"/>
                  </a:cubicBezTo>
                  <a:cubicBezTo>
                    <a:pt x="60" y="479"/>
                    <a:pt x="60" y="479"/>
                    <a:pt x="60" y="479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47" name="Freeform 7"/>
            <p:cNvSpPr>
              <a:spLocks noEditPoints="1"/>
            </p:cNvSpPr>
            <p:nvPr/>
          </p:nvSpPr>
          <p:spPr bwMode="auto">
            <a:xfrm>
              <a:off x="4877" y="778"/>
              <a:ext cx="731" cy="46"/>
            </a:xfrm>
            <a:custGeom>
              <a:avLst/>
              <a:gdLst/>
              <a:ahLst/>
              <a:cxnLst>
                <a:cxn ang="0">
                  <a:pos x="884" y="72"/>
                </a:cxn>
                <a:cxn ang="0">
                  <a:pos x="889" y="38"/>
                </a:cxn>
                <a:cxn ang="0">
                  <a:pos x="776" y="182"/>
                </a:cxn>
                <a:cxn ang="0">
                  <a:pos x="345" y="148"/>
                </a:cxn>
                <a:cxn ang="0">
                  <a:pos x="382" y="73"/>
                </a:cxn>
                <a:cxn ang="0">
                  <a:pos x="409" y="3"/>
                </a:cxn>
                <a:cxn ang="0">
                  <a:pos x="412" y="182"/>
                </a:cxn>
                <a:cxn ang="0">
                  <a:pos x="694" y="3"/>
                </a:cxn>
                <a:cxn ang="0">
                  <a:pos x="637" y="31"/>
                </a:cxn>
                <a:cxn ang="0">
                  <a:pos x="589" y="182"/>
                </a:cxn>
                <a:cxn ang="0">
                  <a:pos x="695" y="105"/>
                </a:cxn>
                <a:cxn ang="0">
                  <a:pos x="742" y="31"/>
                </a:cxn>
                <a:cxn ang="0">
                  <a:pos x="972" y="3"/>
                </a:cxn>
                <a:cxn ang="0">
                  <a:pos x="966" y="182"/>
                </a:cxn>
                <a:cxn ang="0">
                  <a:pos x="1071" y="182"/>
                </a:cxn>
                <a:cxn ang="0">
                  <a:pos x="137" y="38"/>
                </a:cxn>
                <a:cxn ang="0">
                  <a:pos x="230" y="182"/>
                </a:cxn>
                <a:cxn ang="0">
                  <a:pos x="273" y="3"/>
                </a:cxn>
                <a:cxn ang="0">
                  <a:pos x="1201" y="39"/>
                </a:cxn>
                <a:cxn ang="0">
                  <a:pos x="1149" y="153"/>
                </a:cxn>
                <a:cxn ang="0">
                  <a:pos x="1147" y="46"/>
                </a:cxn>
                <a:cxn ang="0">
                  <a:pos x="437" y="182"/>
                </a:cxn>
                <a:cxn ang="0">
                  <a:pos x="564" y="55"/>
                </a:cxn>
                <a:cxn ang="0">
                  <a:pos x="491" y="36"/>
                </a:cxn>
                <a:cxn ang="0">
                  <a:pos x="106" y="39"/>
                </a:cxn>
                <a:cxn ang="0">
                  <a:pos x="53" y="153"/>
                </a:cxn>
                <a:cxn ang="0">
                  <a:pos x="51" y="46"/>
                </a:cxn>
                <a:cxn ang="0">
                  <a:pos x="2295" y="3"/>
                </a:cxn>
                <a:cxn ang="0">
                  <a:pos x="2197" y="3"/>
                </a:cxn>
                <a:cxn ang="0">
                  <a:pos x="2313" y="73"/>
                </a:cxn>
                <a:cxn ang="0">
                  <a:pos x="2376" y="3"/>
                </a:cxn>
                <a:cxn ang="0">
                  <a:pos x="2603" y="93"/>
                </a:cxn>
                <a:cxn ang="0">
                  <a:pos x="2553" y="93"/>
                </a:cxn>
                <a:cxn ang="0">
                  <a:pos x="2174" y="48"/>
                </a:cxn>
                <a:cxn ang="0">
                  <a:pos x="2047" y="182"/>
                </a:cxn>
                <a:cxn ang="0">
                  <a:pos x="2123" y="134"/>
                </a:cxn>
                <a:cxn ang="0">
                  <a:pos x="2167" y="122"/>
                </a:cxn>
                <a:cxn ang="0">
                  <a:pos x="2129" y="55"/>
                </a:cxn>
                <a:cxn ang="0">
                  <a:pos x="2787" y="93"/>
                </a:cxn>
                <a:cxn ang="0">
                  <a:pos x="2737" y="93"/>
                </a:cxn>
                <a:cxn ang="0">
                  <a:pos x="1403" y="93"/>
                </a:cxn>
                <a:cxn ang="0">
                  <a:pos x="1353" y="93"/>
                </a:cxn>
                <a:cxn ang="0">
                  <a:pos x="2815" y="155"/>
                </a:cxn>
                <a:cxn ang="0">
                  <a:pos x="2877" y="148"/>
                </a:cxn>
                <a:cxn ang="0">
                  <a:pos x="2877" y="148"/>
                </a:cxn>
                <a:cxn ang="0">
                  <a:pos x="1849" y="182"/>
                </a:cxn>
                <a:cxn ang="0">
                  <a:pos x="1964" y="143"/>
                </a:cxn>
                <a:cxn ang="0">
                  <a:pos x="1961" y="3"/>
                </a:cxn>
                <a:cxn ang="0">
                  <a:pos x="1955" y="110"/>
                </a:cxn>
                <a:cxn ang="0">
                  <a:pos x="1476" y="3"/>
                </a:cxn>
                <a:cxn ang="0">
                  <a:pos x="1470" y="182"/>
                </a:cxn>
                <a:cxn ang="0">
                  <a:pos x="1575" y="182"/>
                </a:cxn>
                <a:cxn ang="0">
                  <a:pos x="1831" y="3"/>
                </a:cxn>
                <a:cxn ang="0">
                  <a:pos x="1725" y="72"/>
                </a:cxn>
                <a:cxn ang="0">
                  <a:pos x="1678" y="155"/>
                </a:cxn>
                <a:cxn ang="0">
                  <a:pos x="1754" y="103"/>
                </a:cxn>
                <a:cxn ang="0">
                  <a:pos x="1830" y="155"/>
                </a:cxn>
              </a:cxnLst>
              <a:rect l="0" t="0" r="r" b="b"/>
              <a:pathLst>
                <a:path w="2974" h="186">
                  <a:moveTo>
                    <a:pt x="825" y="148"/>
                  </a:moveTo>
                  <a:cubicBezTo>
                    <a:pt x="825" y="106"/>
                    <a:pt x="825" y="106"/>
                    <a:pt x="825" y="106"/>
                  </a:cubicBezTo>
                  <a:cubicBezTo>
                    <a:pt x="862" y="106"/>
                    <a:pt x="862" y="106"/>
                    <a:pt x="862" y="106"/>
                  </a:cubicBezTo>
                  <a:cubicBezTo>
                    <a:pt x="871" y="106"/>
                    <a:pt x="879" y="106"/>
                    <a:pt x="884" y="107"/>
                  </a:cubicBezTo>
                  <a:cubicBezTo>
                    <a:pt x="884" y="72"/>
                    <a:pt x="884" y="72"/>
                    <a:pt x="884" y="72"/>
                  </a:cubicBezTo>
                  <a:cubicBezTo>
                    <a:pt x="879" y="73"/>
                    <a:pt x="868" y="73"/>
                    <a:pt x="862" y="73"/>
                  </a:cubicBezTo>
                  <a:cubicBezTo>
                    <a:pt x="825" y="73"/>
                    <a:pt x="825" y="73"/>
                    <a:pt x="825" y="73"/>
                  </a:cubicBezTo>
                  <a:cubicBezTo>
                    <a:pt x="825" y="37"/>
                    <a:pt x="825" y="37"/>
                    <a:pt x="825" y="37"/>
                  </a:cubicBezTo>
                  <a:cubicBezTo>
                    <a:pt x="862" y="37"/>
                    <a:pt x="862" y="37"/>
                    <a:pt x="862" y="37"/>
                  </a:cubicBezTo>
                  <a:cubicBezTo>
                    <a:pt x="871" y="37"/>
                    <a:pt x="881" y="37"/>
                    <a:pt x="889" y="38"/>
                  </a:cubicBezTo>
                  <a:cubicBezTo>
                    <a:pt x="889" y="3"/>
                    <a:pt x="889" y="3"/>
                    <a:pt x="889" y="3"/>
                  </a:cubicBezTo>
                  <a:cubicBezTo>
                    <a:pt x="776" y="3"/>
                    <a:pt x="776" y="3"/>
                    <a:pt x="776" y="3"/>
                  </a:cubicBezTo>
                  <a:cubicBezTo>
                    <a:pt x="778" y="11"/>
                    <a:pt x="778" y="17"/>
                    <a:pt x="778" y="31"/>
                  </a:cubicBezTo>
                  <a:cubicBezTo>
                    <a:pt x="778" y="155"/>
                    <a:pt x="778" y="155"/>
                    <a:pt x="778" y="155"/>
                  </a:cubicBezTo>
                  <a:cubicBezTo>
                    <a:pt x="778" y="168"/>
                    <a:pt x="778" y="174"/>
                    <a:pt x="776" y="182"/>
                  </a:cubicBezTo>
                  <a:cubicBezTo>
                    <a:pt x="892" y="182"/>
                    <a:pt x="892" y="182"/>
                    <a:pt x="892" y="182"/>
                  </a:cubicBezTo>
                  <a:cubicBezTo>
                    <a:pt x="892" y="147"/>
                    <a:pt x="892" y="147"/>
                    <a:pt x="892" y="147"/>
                  </a:cubicBezTo>
                  <a:cubicBezTo>
                    <a:pt x="880" y="148"/>
                    <a:pt x="873" y="148"/>
                    <a:pt x="862" y="148"/>
                  </a:cubicBezTo>
                  <a:lnTo>
                    <a:pt x="825" y="148"/>
                  </a:lnTo>
                  <a:close/>
                  <a:moveTo>
                    <a:pt x="345" y="148"/>
                  </a:moveTo>
                  <a:cubicBezTo>
                    <a:pt x="345" y="106"/>
                    <a:pt x="345" y="106"/>
                    <a:pt x="345" y="106"/>
                  </a:cubicBezTo>
                  <a:cubicBezTo>
                    <a:pt x="382" y="106"/>
                    <a:pt x="382" y="106"/>
                    <a:pt x="382" y="106"/>
                  </a:cubicBezTo>
                  <a:cubicBezTo>
                    <a:pt x="390" y="106"/>
                    <a:pt x="398" y="106"/>
                    <a:pt x="404" y="107"/>
                  </a:cubicBezTo>
                  <a:cubicBezTo>
                    <a:pt x="404" y="72"/>
                    <a:pt x="404" y="72"/>
                    <a:pt x="404" y="72"/>
                  </a:cubicBezTo>
                  <a:cubicBezTo>
                    <a:pt x="398" y="73"/>
                    <a:pt x="388" y="73"/>
                    <a:pt x="382" y="73"/>
                  </a:cubicBezTo>
                  <a:cubicBezTo>
                    <a:pt x="345" y="73"/>
                    <a:pt x="345" y="73"/>
                    <a:pt x="345" y="73"/>
                  </a:cubicBezTo>
                  <a:cubicBezTo>
                    <a:pt x="345" y="37"/>
                    <a:pt x="345" y="37"/>
                    <a:pt x="345" y="37"/>
                  </a:cubicBezTo>
                  <a:cubicBezTo>
                    <a:pt x="382" y="37"/>
                    <a:pt x="382" y="37"/>
                    <a:pt x="382" y="37"/>
                  </a:cubicBezTo>
                  <a:cubicBezTo>
                    <a:pt x="391" y="37"/>
                    <a:pt x="401" y="37"/>
                    <a:pt x="409" y="38"/>
                  </a:cubicBezTo>
                  <a:cubicBezTo>
                    <a:pt x="409" y="3"/>
                    <a:pt x="409" y="3"/>
                    <a:pt x="409" y="3"/>
                  </a:cubicBezTo>
                  <a:cubicBezTo>
                    <a:pt x="296" y="3"/>
                    <a:pt x="296" y="3"/>
                    <a:pt x="296" y="3"/>
                  </a:cubicBezTo>
                  <a:cubicBezTo>
                    <a:pt x="298" y="11"/>
                    <a:pt x="298" y="17"/>
                    <a:pt x="298" y="31"/>
                  </a:cubicBezTo>
                  <a:cubicBezTo>
                    <a:pt x="298" y="155"/>
                    <a:pt x="298" y="155"/>
                    <a:pt x="298" y="155"/>
                  </a:cubicBezTo>
                  <a:cubicBezTo>
                    <a:pt x="298" y="168"/>
                    <a:pt x="298" y="174"/>
                    <a:pt x="296" y="182"/>
                  </a:cubicBezTo>
                  <a:cubicBezTo>
                    <a:pt x="412" y="182"/>
                    <a:pt x="412" y="182"/>
                    <a:pt x="412" y="182"/>
                  </a:cubicBezTo>
                  <a:cubicBezTo>
                    <a:pt x="412" y="147"/>
                    <a:pt x="412" y="147"/>
                    <a:pt x="412" y="147"/>
                  </a:cubicBezTo>
                  <a:cubicBezTo>
                    <a:pt x="400" y="148"/>
                    <a:pt x="392" y="148"/>
                    <a:pt x="382" y="148"/>
                  </a:cubicBezTo>
                  <a:lnTo>
                    <a:pt x="345" y="148"/>
                  </a:lnTo>
                  <a:close/>
                  <a:moveTo>
                    <a:pt x="744" y="3"/>
                  </a:moveTo>
                  <a:cubicBezTo>
                    <a:pt x="694" y="3"/>
                    <a:pt x="694" y="3"/>
                    <a:pt x="694" y="3"/>
                  </a:cubicBezTo>
                  <a:cubicBezTo>
                    <a:pt x="695" y="11"/>
                    <a:pt x="695" y="17"/>
                    <a:pt x="695" y="31"/>
                  </a:cubicBezTo>
                  <a:cubicBezTo>
                    <a:pt x="695" y="72"/>
                    <a:pt x="695" y="72"/>
                    <a:pt x="695" y="72"/>
                  </a:cubicBezTo>
                  <a:cubicBezTo>
                    <a:pt x="687" y="71"/>
                    <a:pt x="679" y="71"/>
                    <a:pt x="666" y="71"/>
                  </a:cubicBezTo>
                  <a:cubicBezTo>
                    <a:pt x="653" y="71"/>
                    <a:pt x="645" y="71"/>
                    <a:pt x="637" y="72"/>
                  </a:cubicBezTo>
                  <a:cubicBezTo>
                    <a:pt x="637" y="31"/>
                    <a:pt x="637" y="31"/>
                    <a:pt x="637" y="31"/>
                  </a:cubicBezTo>
                  <a:cubicBezTo>
                    <a:pt x="637" y="17"/>
                    <a:pt x="637" y="11"/>
                    <a:pt x="638" y="3"/>
                  </a:cubicBezTo>
                  <a:cubicBezTo>
                    <a:pt x="589" y="3"/>
                    <a:pt x="589" y="3"/>
                    <a:pt x="589" y="3"/>
                  </a:cubicBezTo>
                  <a:cubicBezTo>
                    <a:pt x="590" y="11"/>
                    <a:pt x="590" y="17"/>
                    <a:pt x="590" y="31"/>
                  </a:cubicBezTo>
                  <a:cubicBezTo>
                    <a:pt x="590" y="155"/>
                    <a:pt x="590" y="155"/>
                    <a:pt x="590" y="155"/>
                  </a:cubicBezTo>
                  <a:cubicBezTo>
                    <a:pt x="590" y="168"/>
                    <a:pt x="590" y="174"/>
                    <a:pt x="589" y="182"/>
                  </a:cubicBezTo>
                  <a:cubicBezTo>
                    <a:pt x="638" y="182"/>
                    <a:pt x="638" y="182"/>
                    <a:pt x="638" y="182"/>
                  </a:cubicBezTo>
                  <a:cubicBezTo>
                    <a:pt x="637" y="174"/>
                    <a:pt x="637" y="168"/>
                    <a:pt x="637" y="155"/>
                  </a:cubicBezTo>
                  <a:cubicBezTo>
                    <a:pt x="637" y="105"/>
                    <a:pt x="637" y="105"/>
                    <a:pt x="637" y="105"/>
                  </a:cubicBezTo>
                  <a:cubicBezTo>
                    <a:pt x="645" y="103"/>
                    <a:pt x="653" y="103"/>
                    <a:pt x="666" y="103"/>
                  </a:cubicBezTo>
                  <a:cubicBezTo>
                    <a:pt x="679" y="103"/>
                    <a:pt x="687" y="103"/>
                    <a:pt x="695" y="105"/>
                  </a:cubicBezTo>
                  <a:cubicBezTo>
                    <a:pt x="695" y="155"/>
                    <a:pt x="695" y="155"/>
                    <a:pt x="695" y="155"/>
                  </a:cubicBezTo>
                  <a:cubicBezTo>
                    <a:pt x="695" y="168"/>
                    <a:pt x="695" y="174"/>
                    <a:pt x="694" y="182"/>
                  </a:cubicBezTo>
                  <a:cubicBezTo>
                    <a:pt x="744" y="182"/>
                    <a:pt x="744" y="182"/>
                    <a:pt x="744" y="182"/>
                  </a:cubicBezTo>
                  <a:cubicBezTo>
                    <a:pt x="742" y="174"/>
                    <a:pt x="742" y="168"/>
                    <a:pt x="742" y="155"/>
                  </a:cubicBezTo>
                  <a:cubicBezTo>
                    <a:pt x="742" y="31"/>
                    <a:pt x="742" y="31"/>
                    <a:pt x="742" y="31"/>
                  </a:cubicBezTo>
                  <a:cubicBezTo>
                    <a:pt x="742" y="17"/>
                    <a:pt x="742" y="11"/>
                    <a:pt x="744" y="3"/>
                  </a:cubicBezTo>
                  <a:close/>
                  <a:moveTo>
                    <a:pt x="1032" y="31"/>
                  </a:moveTo>
                  <a:cubicBezTo>
                    <a:pt x="1032" y="114"/>
                    <a:pt x="1032" y="114"/>
                    <a:pt x="1032" y="114"/>
                  </a:cubicBezTo>
                  <a:cubicBezTo>
                    <a:pt x="1031" y="114"/>
                    <a:pt x="1031" y="114"/>
                    <a:pt x="1031" y="114"/>
                  </a:cubicBezTo>
                  <a:cubicBezTo>
                    <a:pt x="972" y="3"/>
                    <a:pt x="972" y="3"/>
                    <a:pt x="972" y="3"/>
                  </a:cubicBezTo>
                  <a:cubicBezTo>
                    <a:pt x="924" y="3"/>
                    <a:pt x="924" y="3"/>
                    <a:pt x="924" y="3"/>
                  </a:cubicBezTo>
                  <a:cubicBezTo>
                    <a:pt x="925" y="11"/>
                    <a:pt x="925" y="17"/>
                    <a:pt x="925" y="31"/>
                  </a:cubicBezTo>
                  <a:cubicBezTo>
                    <a:pt x="925" y="155"/>
                    <a:pt x="925" y="155"/>
                    <a:pt x="925" y="155"/>
                  </a:cubicBezTo>
                  <a:cubicBezTo>
                    <a:pt x="925" y="168"/>
                    <a:pt x="925" y="174"/>
                    <a:pt x="924" y="182"/>
                  </a:cubicBezTo>
                  <a:cubicBezTo>
                    <a:pt x="966" y="182"/>
                    <a:pt x="966" y="182"/>
                    <a:pt x="966" y="182"/>
                  </a:cubicBezTo>
                  <a:cubicBezTo>
                    <a:pt x="964" y="174"/>
                    <a:pt x="964" y="168"/>
                    <a:pt x="964" y="155"/>
                  </a:cubicBezTo>
                  <a:cubicBezTo>
                    <a:pt x="964" y="72"/>
                    <a:pt x="964" y="72"/>
                    <a:pt x="964" y="72"/>
                  </a:cubicBezTo>
                  <a:cubicBezTo>
                    <a:pt x="965" y="72"/>
                    <a:pt x="965" y="72"/>
                    <a:pt x="965" y="72"/>
                  </a:cubicBezTo>
                  <a:cubicBezTo>
                    <a:pt x="1024" y="182"/>
                    <a:pt x="1024" y="182"/>
                    <a:pt x="1024" y="182"/>
                  </a:cubicBezTo>
                  <a:cubicBezTo>
                    <a:pt x="1071" y="182"/>
                    <a:pt x="1071" y="182"/>
                    <a:pt x="1071" y="182"/>
                  </a:cubicBezTo>
                  <a:cubicBezTo>
                    <a:pt x="1071" y="31"/>
                    <a:pt x="1071" y="31"/>
                    <a:pt x="1071" y="31"/>
                  </a:cubicBezTo>
                  <a:cubicBezTo>
                    <a:pt x="1071" y="17"/>
                    <a:pt x="1071" y="11"/>
                    <a:pt x="1072" y="3"/>
                  </a:cubicBezTo>
                  <a:cubicBezTo>
                    <a:pt x="1030" y="3"/>
                    <a:pt x="1030" y="3"/>
                    <a:pt x="1030" y="3"/>
                  </a:cubicBezTo>
                  <a:cubicBezTo>
                    <a:pt x="1032" y="11"/>
                    <a:pt x="1032" y="17"/>
                    <a:pt x="1032" y="31"/>
                  </a:cubicBezTo>
                  <a:close/>
                  <a:moveTo>
                    <a:pt x="137" y="38"/>
                  </a:moveTo>
                  <a:cubicBezTo>
                    <a:pt x="144" y="37"/>
                    <a:pt x="153" y="37"/>
                    <a:pt x="163" y="37"/>
                  </a:cubicBezTo>
                  <a:cubicBezTo>
                    <a:pt x="182" y="37"/>
                    <a:pt x="182" y="37"/>
                    <a:pt x="182" y="37"/>
                  </a:cubicBezTo>
                  <a:cubicBezTo>
                    <a:pt x="182" y="155"/>
                    <a:pt x="182" y="155"/>
                    <a:pt x="182" y="155"/>
                  </a:cubicBezTo>
                  <a:cubicBezTo>
                    <a:pt x="182" y="168"/>
                    <a:pt x="182" y="174"/>
                    <a:pt x="180" y="182"/>
                  </a:cubicBezTo>
                  <a:cubicBezTo>
                    <a:pt x="230" y="182"/>
                    <a:pt x="230" y="182"/>
                    <a:pt x="230" y="182"/>
                  </a:cubicBezTo>
                  <a:cubicBezTo>
                    <a:pt x="229" y="174"/>
                    <a:pt x="229" y="168"/>
                    <a:pt x="229" y="155"/>
                  </a:cubicBezTo>
                  <a:cubicBezTo>
                    <a:pt x="229" y="37"/>
                    <a:pt x="229" y="37"/>
                    <a:pt x="229" y="37"/>
                  </a:cubicBezTo>
                  <a:cubicBezTo>
                    <a:pt x="247" y="37"/>
                    <a:pt x="247" y="37"/>
                    <a:pt x="247" y="37"/>
                  </a:cubicBezTo>
                  <a:cubicBezTo>
                    <a:pt x="258" y="37"/>
                    <a:pt x="267" y="37"/>
                    <a:pt x="273" y="38"/>
                  </a:cubicBezTo>
                  <a:cubicBezTo>
                    <a:pt x="273" y="3"/>
                    <a:pt x="273" y="3"/>
                    <a:pt x="273" y="3"/>
                  </a:cubicBezTo>
                  <a:cubicBezTo>
                    <a:pt x="137" y="3"/>
                    <a:pt x="137" y="3"/>
                    <a:pt x="137" y="3"/>
                  </a:cubicBezTo>
                  <a:lnTo>
                    <a:pt x="137" y="38"/>
                  </a:lnTo>
                  <a:close/>
                  <a:moveTo>
                    <a:pt x="1147" y="46"/>
                  </a:moveTo>
                  <a:cubicBezTo>
                    <a:pt x="1147" y="37"/>
                    <a:pt x="1155" y="31"/>
                    <a:pt x="1166" y="31"/>
                  </a:cubicBezTo>
                  <a:cubicBezTo>
                    <a:pt x="1180" y="31"/>
                    <a:pt x="1196" y="37"/>
                    <a:pt x="1201" y="39"/>
                  </a:cubicBezTo>
                  <a:cubicBezTo>
                    <a:pt x="1210" y="6"/>
                    <a:pt x="1210" y="6"/>
                    <a:pt x="1210" y="6"/>
                  </a:cubicBezTo>
                  <a:cubicBezTo>
                    <a:pt x="1200" y="4"/>
                    <a:pt x="1184" y="0"/>
                    <a:pt x="1156" y="0"/>
                  </a:cubicBezTo>
                  <a:cubicBezTo>
                    <a:pt x="1126" y="0"/>
                    <a:pt x="1098" y="18"/>
                    <a:pt x="1098" y="53"/>
                  </a:cubicBezTo>
                  <a:cubicBezTo>
                    <a:pt x="1098" y="104"/>
                    <a:pt x="1172" y="108"/>
                    <a:pt x="1172" y="134"/>
                  </a:cubicBezTo>
                  <a:cubicBezTo>
                    <a:pt x="1172" y="146"/>
                    <a:pt x="1163" y="153"/>
                    <a:pt x="1149" y="153"/>
                  </a:cubicBezTo>
                  <a:cubicBezTo>
                    <a:pt x="1127" y="153"/>
                    <a:pt x="1111" y="145"/>
                    <a:pt x="1104" y="142"/>
                  </a:cubicBezTo>
                  <a:cubicBezTo>
                    <a:pt x="1095" y="176"/>
                    <a:pt x="1095" y="176"/>
                    <a:pt x="1095" y="176"/>
                  </a:cubicBezTo>
                  <a:cubicBezTo>
                    <a:pt x="1105" y="179"/>
                    <a:pt x="1125" y="186"/>
                    <a:pt x="1155" y="186"/>
                  </a:cubicBezTo>
                  <a:cubicBezTo>
                    <a:pt x="1192" y="186"/>
                    <a:pt x="1221" y="166"/>
                    <a:pt x="1221" y="128"/>
                  </a:cubicBezTo>
                  <a:cubicBezTo>
                    <a:pt x="1221" y="74"/>
                    <a:pt x="1147" y="71"/>
                    <a:pt x="1147" y="46"/>
                  </a:cubicBezTo>
                  <a:close/>
                  <a:moveTo>
                    <a:pt x="507" y="3"/>
                  </a:moveTo>
                  <a:cubicBezTo>
                    <a:pt x="437" y="3"/>
                    <a:pt x="437" y="3"/>
                    <a:pt x="437" y="3"/>
                  </a:cubicBezTo>
                  <a:cubicBezTo>
                    <a:pt x="439" y="11"/>
                    <a:pt x="439" y="17"/>
                    <a:pt x="439" y="31"/>
                  </a:cubicBezTo>
                  <a:cubicBezTo>
                    <a:pt x="439" y="155"/>
                    <a:pt x="439" y="155"/>
                    <a:pt x="439" y="155"/>
                  </a:cubicBezTo>
                  <a:cubicBezTo>
                    <a:pt x="439" y="168"/>
                    <a:pt x="439" y="174"/>
                    <a:pt x="437" y="182"/>
                  </a:cubicBezTo>
                  <a:cubicBezTo>
                    <a:pt x="487" y="182"/>
                    <a:pt x="487" y="182"/>
                    <a:pt x="487" y="182"/>
                  </a:cubicBezTo>
                  <a:cubicBezTo>
                    <a:pt x="486" y="174"/>
                    <a:pt x="486" y="168"/>
                    <a:pt x="486" y="155"/>
                  </a:cubicBezTo>
                  <a:cubicBezTo>
                    <a:pt x="486" y="110"/>
                    <a:pt x="486" y="110"/>
                    <a:pt x="486" y="110"/>
                  </a:cubicBezTo>
                  <a:cubicBezTo>
                    <a:pt x="496" y="110"/>
                    <a:pt x="496" y="110"/>
                    <a:pt x="496" y="110"/>
                  </a:cubicBezTo>
                  <a:cubicBezTo>
                    <a:pt x="531" y="110"/>
                    <a:pt x="564" y="100"/>
                    <a:pt x="564" y="55"/>
                  </a:cubicBezTo>
                  <a:cubicBezTo>
                    <a:pt x="564" y="15"/>
                    <a:pt x="538" y="3"/>
                    <a:pt x="507" y="3"/>
                  </a:cubicBezTo>
                  <a:close/>
                  <a:moveTo>
                    <a:pt x="491" y="78"/>
                  </a:moveTo>
                  <a:cubicBezTo>
                    <a:pt x="486" y="78"/>
                    <a:pt x="486" y="78"/>
                    <a:pt x="486" y="78"/>
                  </a:cubicBezTo>
                  <a:cubicBezTo>
                    <a:pt x="486" y="36"/>
                    <a:pt x="486" y="36"/>
                    <a:pt x="486" y="36"/>
                  </a:cubicBezTo>
                  <a:cubicBezTo>
                    <a:pt x="491" y="36"/>
                    <a:pt x="491" y="36"/>
                    <a:pt x="491" y="36"/>
                  </a:cubicBezTo>
                  <a:cubicBezTo>
                    <a:pt x="502" y="36"/>
                    <a:pt x="519" y="36"/>
                    <a:pt x="519" y="55"/>
                  </a:cubicBezTo>
                  <a:cubicBezTo>
                    <a:pt x="519" y="74"/>
                    <a:pt x="505" y="78"/>
                    <a:pt x="491" y="78"/>
                  </a:cubicBezTo>
                  <a:close/>
                  <a:moveTo>
                    <a:pt x="51" y="46"/>
                  </a:moveTo>
                  <a:cubicBezTo>
                    <a:pt x="51" y="37"/>
                    <a:pt x="59" y="31"/>
                    <a:pt x="71" y="31"/>
                  </a:cubicBezTo>
                  <a:cubicBezTo>
                    <a:pt x="85" y="31"/>
                    <a:pt x="101" y="37"/>
                    <a:pt x="106" y="39"/>
                  </a:cubicBezTo>
                  <a:cubicBezTo>
                    <a:pt x="114" y="6"/>
                    <a:pt x="114" y="6"/>
                    <a:pt x="114" y="6"/>
                  </a:cubicBezTo>
                  <a:cubicBezTo>
                    <a:pt x="105" y="4"/>
                    <a:pt x="88" y="0"/>
                    <a:pt x="61" y="0"/>
                  </a:cubicBezTo>
                  <a:cubicBezTo>
                    <a:pt x="30" y="0"/>
                    <a:pt x="3" y="18"/>
                    <a:pt x="3" y="53"/>
                  </a:cubicBezTo>
                  <a:cubicBezTo>
                    <a:pt x="3" y="104"/>
                    <a:pt x="77" y="108"/>
                    <a:pt x="77" y="134"/>
                  </a:cubicBezTo>
                  <a:cubicBezTo>
                    <a:pt x="77" y="146"/>
                    <a:pt x="67" y="153"/>
                    <a:pt x="53" y="153"/>
                  </a:cubicBezTo>
                  <a:cubicBezTo>
                    <a:pt x="32" y="153"/>
                    <a:pt x="15" y="145"/>
                    <a:pt x="9" y="142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9" y="179"/>
                    <a:pt x="29" y="186"/>
                    <a:pt x="60" y="186"/>
                  </a:cubicBezTo>
                  <a:cubicBezTo>
                    <a:pt x="97" y="186"/>
                    <a:pt x="125" y="166"/>
                    <a:pt x="125" y="128"/>
                  </a:cubicBezTo>
                  <a:cubicBezTo>
                    <a:pt x="125" y="74"/>
                    <a:pt x="51" y="71"/>
                    <a:pt x="51" y="46"/>
                  </a:cubicBezTo>
                  <a:close/>
                  <a:moveTo>
                    <a:pt x="2371" y="39"/>
                  </a:moveTo>
                  <a:cubicBezTo>
                    <a:pt x="2359" y="113"/>
                    <a:pt x="2359" y="113"/>
                    <a:pt x="2359" y="113"/>
                  </a:cubicBezTo>
                  <a:cubicBezTo>
                    <a:pt x="2358" y="113"/>
                    <a:pt x="2358" y="113"/>
                    <a:pt x="2358" y="113"/>
                  </a:cubicBezTo>
                  <a:cubicBezTo>
                    <a:pt x="2332" y="3"/>
                    <a:pt x="2332" y="3"/>
                    <a:pt x="2332" y="3"/>
                  </a:cubicBezTo>
                  <a:cubicBezTo>
                    <a:pt x="2295" y="3"/>
                    <a:pt x="2295" y="3"/>
                    <a:pt x="2295" y="3"/>
                  </a:cubicBezTo>
                  <a:cubicBezTo>
                    <a:pt x="2270" y="113"/>
                    <a:pt x="2270" y="113"/>
                    <a:pt x="2270" y="113"/>
                  </a:cubicBezTo>
                  <a:cubicBezTo>
                    <a:pt x="2269" y="113"/>
                    <a:pt x="2269" y="113"/>
                    <a:pt x="2269" y="113"/>
                  </a:cubicBezTo>
                  <a:cubicBezTo>
                    <a:pt x="2256" y="39"/>
                    <a:pt x="2256" y="39"/>
                    <a:pt x="2256" y="39"/>
                  </a:cubicBezTo>
                  <a:cubicBezTo>
                    <a:pt x="2253" y="23"/>
                    <a:pt x="2251" y="11"/>
                    <a:pt x="2251" y="3"/>
                  </a:cubicBezTo>
                  <a:cubicBezTo>
                    <a:pt x="2197" y="3"/>
                    <a:pt x="2197" y="3"/>
                    <a:pt x="2197" y="3"/>
                  </a:cubicBezTo>
                  <a:cubicBezTo>
                    <a:pt x="2200" y="10"/>
                    <a:pt x="2203" y="23"/>
                    <a:pt x="2208" y="39"/>
                  </a:cubicBezTo>
                  <a:cubicBezTo>
                    <a:pt x="2248" y="182"/>
                    <a:pt x="2248" y="182"/>
                    <a:pt x="2248" y="182"/>
                  </a:cubicBezTo>
                  <a:cubicBezTo>
                    <a:pt x="2287" y="182"/>
                    <a:pt x="2287" y="182"/>
                    <a:pt x="2287" y="182"/>
                  </a:cubicBezTo>
                  <a:cubicBezTo>
                    <a:pt x="2312" y="73"/>
                    <a:pt x="2312" y="73"/>
                    <a:pt x="2312" y="73"/>
                  </a:cubicBezTo>
                  <a:cubicBezTo>
                    <a:pt x="2313" y="73"/>
                    <a:pt x="2313" y="73"/>
                    <a:pt x="2313" y="73"/>
                  </a:cubicBezTo>
                  <a:cubicBezTo>
                    <a:pt x="2338" y="182"/>
                    <a:pt x="2338" y="182"/>
                    <a:pt x="2338" y="182"/>
                  </a:cubicBezTo>
                  <a:cubicBezTo>
                    <a:pt x="2377" y="182"/>
                    <a:pt x="2377" y="182"/>
                    <a:pt x="2377" y="182"/>
                  </a:cubicBezTo>
                  <a:cubicBezTo>
                    <a:pt x="2415" y="39"/>
                    <a:pt x="2415" y="39"/>
                    <a:pt x="2415" y="39"/>
                  </a:cubicBezTo>
                  <a:cubicBezTo>
                    <a:pt x="2419" y="26"/>
                    <a:pt x="2424" y="8"/>
                    <a:pt x="2426" y="3"/>
                  </a:cubicBezTo>
                  <a:cubicBezTo>
                    <a:pt x="2376" y="3"/>
                    <a:pt x="2376" y="3"/>
                    <a:pt x="2376" y="3"/>
                  </a:cubicBezTo>
                  <a:cubicBezTo>
                    <a:pt x="2376" y="10"/>
                    <a:pt x="2373" y="26"/>
                    <a:pt x="2371" y="39"/>
                  </a:cubicBezTo>
                  <a:close/>
                  <a:moveTo>
                    <a:pt x="2520" y="0"/>
                  </a:moveTo>
                  <a:cubicBezTo>
                    <a:pt x="2473" y="0"/>
                    <a:pt x="2437" y="31"/>
                    <a:pt x="2437" y="93"/>
                  </a:cubicBezTo>
                  <a:cubicBezTo>
                    <a:pt x="2437" y="154"/>
                    <a:pt x="2464" y="186"/>
                    <a:pt x="2520" y="186"/>
                  </a:cubicBezTo>
                  <a:cubicBezTo>
                    <a:pt x="2567" y="186"/>
                    <a:pt x="2603" y="154"/>
                    <a:pt x="2603" y="93"/>
                  </a:cubicBezTo>
                  <a:cubicBezTo>
                    <a:pt x="2603" y="31"/>
                    <a:pt x="2576" y="0"/>
                    <a:pt x="2520" y="0"/>
                  </a:cubicBezTo>
                  <a:close/>
                  <a:moveTo>
                    <a:pt x="2520" y="153"/>
                  </a:moveTo>
                  <a:cubicBezTo>
                    <a:pt x="2496" y="153"/>
                    <a:pt x="2487" y="132"/>
                    <a:pt x="2487" y="93"/>
                  </a:cubicBezTo>
                  <a:cubicBezTo>
                    <a:pt x="2487" y="53"/>
                    <a:pt x="2500" y="32"/>
                    <a:pt x="2520" y="32"/>
                  </a:cubicBezTo>
                  <a:cubicBezTo>
                    <a:pt x="2543" y="32"/>
                    <a:pt x="2553" y="53"/>
                    <a:pt x="2553" y="93"/>
                  </a:cubicBezTo>
                  <a:cubicBezTo>
                    <a:pt x="2553" y="132"/>
                    <a:pt x="2540" y="153"/>
                    <a:pt x="2520" y="153"/>
                  </a:cubicBezTo>
                  <a:close/>
                  <a:moveTo>
                    <a:pt x="2167" y="122"/>
                  </a:moveTo>
                  <a:cubicBezTo>
                    <a:pt x="2160" y="103"/>
                    <a:pt x="2149" y="96"/>
                    <a:pt x="2136" y="93"/>
                  </a:cubicBezTo>
                  <a:cubicBezTo>
                    <a:pt x="2136" y="93"/>
                    <a:pt x="2136" y="93"/>
                    <a:pt x="2136" y="93"/>
                  </a:cubicBezTo>
                  <a:cubicBezTo>
                    <a:pt x="2151" y="88"/>
                    <a:pt x="2174" y="78"/>
                    <a:pt x="2174" y="48"/>
                  </a:cubicBezTo>
                  <a:cubicBezTo>
                    <a:pt x="2174" y="22"/>
                    <a:pt x="2154" y="3"/>
                    <a:pt x="2117" y="3"/>
                  </a:cubicBezTo>
                  <a:cubicBezTo>
                    <a:pt x="2047" y="3"/>
                    <a:pt x="2047" y="3"/>
                    <a:pt x="2047" y="3"/>
                  </a:cubicBezTo>
                  <a:cubicBezTo>
                    <a:pt x="2049" y="11"/>
                    <a:pt x="2049" y="17"/>
                    <a:pt x="2049" y="31"/>
                  </a:cubicBezTo>
                  <a:cubicBezTo>
                    <a:pt x="2049" y="155"/>
                    <a:pt x="2049" y="155"/>
                    <a:pt x="2049" y="155"/>
                  </a:cubicBezTo>
                  <a:cubicBezTo>
                    <a:pt x="2049" y="168"/>
                    <a:pt x="2049" y="174"/>
                    <a:pt x="2047" y="182"/>
                  </a:cubicBezTo>
                  <a:cubicBezTo>
                    <a:pt x="2097" y="182"/>
                    <a:pt x="2097" y="182"/>
                    <a:pt x="2097" y="182"/>
                  </a:cubicBezTo>
                  <a:cubicBezTo>
                    <a:pt x="2096" y="174"/>
                    <a:pt x="2096" y="168"/>
                    <a:pt x="2096" y="155"/>
                  </a:cubicBezTo>
                  <a:cubicBezTo>
                    <a:pt x="2096" y="110"/>
                    <a:pt x="2096" y="110"/>
                    <a:pt x="2096" y="110"/>
                  </a:cubicBezTo>
                  <a:cubicBezTo>
                    <a:pt x="2102" y="110"/>
                    <a:pt x="2102" y="110"/>
                    <a:pt x="2102" y="110"/>
                  </a:cubicBezTo>
                  <a:cubicBezTo>
                    <a:pt x="2114" y="110"/>
                    <a:pt x="2117" y="115"/>
                    <a:pt x="2123" y="134"/>
                  </a:cubicBezTo>
                  <a:cubicBezTo>
                    <a:pt x="2132" y="161"/>
                    <a:pt x="2132" y="161"/>
                    <a:pt x="2132" y="161"/>
                  </a:cubicBezTo>
                  <a:cubicBezTo>
                    <a:pt x="2134" y="169"/>
                    <a:pt x="2137" y="177"/>
                    <a:pt x="2137" y="182"/>
                  </a:cubicBezTo>
                  <a:cubicBezTo>
                    <a:pt x="2188" y="182"/>
                    <a:pt x="2188" y="182"/>
                    <a:pt x="2188" y="182"/>
                  </a:cubicBezTo>
                  <a:cubicBezTo>
                    <a:pt x="2185" y="177"/>
                    <a:pt x="2184" y="171"/>
                    <a:pt x="2180" y="161"/>
                  </a:cubicBezTo>
                  <a:lnTo>
                    <a:pt x="2167" y="122"/>
                  </a:lnTo>
                  <a:close/>
                  <a:moveTo>
                    <a:pt x="2101" y="78"/>
                  </a:moveTo>
                  <a:cubicBezTo>
                    <a:pt x="2096" y="78"/>
                    <a:pt x="2096" y="78"/>
                    <a:pt x="2096" y="78"/>
                  </a:cubicBezTo>
                  <a:cubicBezTo>
                    <a:pt x="2096" y="36"/>
                    <a:pt x="2096" y="36"/>
                    <a:pt x="2096" y="36"/>
                  </a:cubicBezTo>
                  <a:cubicBezTo>
                    <a:pt x="2101" y="36"/>
                    <a:pt x="2101" y="36"/>
                    <a:pt x="2101" y="36"/>
                  </a:cubicBezTo>
                  <a:cubicBezTo>
                    <a:pt x="2113" y="36"/>
                    <a:pt x="2129" y="36"/>
                    <a:pt x="2129" y="55"/>
                  </a:cubicBezTo>
                  <a:cubicBezTo>
                    <a:pt x="2129" y="74"/>
                    <a:pt x="2115" y="78"/>
                    <a:pt x="2101" y="78"/>
                  </a:cubicBezTo>
                  <a:close/>
                  <a:moveTo>
                    <a:pt x="2704" y="0"/>
                  </a:moveTo>
                  <a:cubicBezTo>
                    <a:pt x="2657" y="0"/>
                    <a:pt x="2621" y="31"/>
                    <a:pt x="2621" y="93"/>
                  </a:cubicBezTo>
                  <a:cubicBezTo>
                    <a:pt x="2621" y="154"/>
                    <a:pt x="2648" y="186"/>
                    <a:pt x="2704" y="186"/>
                  </a:cubicBezTo>
                  <a:cubicBezTo>
                    <a:pt x="2751" y="186"/>
                    <a:pt x="2787" y="154"/>
                    <a:pt x="2787" y="93"/>
                  </a:cubicBezTo>
                  <a:cubicBezTo>
                    <a:pt x="2787" y="31"/>
                    <a:pt x="2760" y="0"/>
                    <a:pt x="2704" y="0"/>
                  </a:cubicBezTo>
                  <a:close/>
                  <a:moveTo>
                    <a:pt x="2704" y="153"/>
                  </a:moveTo>
                  <a:cubicBezTo>
                    <a:pt x="2681" y="153"/>
                    <a:pt x="2671" y="132"/>
                    <a:pt x="2671" y="93"/>
                  </a:cubicBezTo>
                  <a:cubicBezTo>
                    <a:pt x="2671" y="53"/>
                    <a:pt x="2685" y="32"/>
                    <a:pt x="2704" y="32"/>
                  </a:cubicBezTo>
                  <a:cubicBezTo>
                    <a:pt x="2728" y="32"/>
                    <a:pt x="2737" y="53"/>
                    <a:pt x="2737" y="93"/>
                  </a:cubicBezTo>
                  <a:cubicBezTo>
                    <a:pt x="2737" y="132"/>
                    <a:pt x="2724" y="153"/>
                    <a:pt x="2704" y="153"/>
                  </a:cubicBezTo>
                  <a:close/>
                  <a:moveTo>
                    <a:pt x="1320" y="0"/>
                  </a:moveTo>
                  <a:cubicBezTo>
                    <a:pt x="1273" y="0"/>
                    <a:pt x="1237" y="31"/>
                    <a:pt x="1237" y="93"/>
                  </a:cubicBezTo>
                  <a:cubicBezTo>
                    <a:pt x="1237" y="154"/>
                    <a:pt x="1264" y="186"/>
                    <a:pt x="1320" y="186"/>
                  </a:cubicBezTo>
                  <a:cubicBezTo>
                    <a:pt x="1367" y="186"/>
                    <a:pt x="1403" y="154"/>
                    <a:pt x="1403" y="93"/>
                  </a:cubicBezTo>
                  <a:cubicBezTo>
                    <a:pt x="1403" y="31"/>
                    <a:pt x="1376" y="0"/>
                    <a:pt x="1320" y="0"/>
                  </a:cubicBezTo>
                  <a:close/>
                  <a:moveTo>
                    <a:pt x="1320" y="153"/>
                  </a:moveTo>
                  <a:cubicBezTo>
                    <a:pt x="1297" y="153"/>
                    <a:pt x="1287" y="132"/>
                    <a:pt x="1287" y="93"/>
                  </a:cubicBezTo>
                  <a:cubicBezTo>
                    <a:pt x="1287" y="53"/>
                    <a:pt x="1301" y="32"/>
                    <a:pt x="1320" y="32"/>
                  </a:cubicBezTo>
                  <a:cubicBezTo>
                    <a:pt x="1344" y="32"/>
                    <a:pt x="1353" y="53"/>
                    <a:pt x="1353" y="93"/>
                  </a:cubicBezTo>
                  <a:cubicBezTo>
                    <a:pt x="1353" y="132"/>
                    <a:pt x="1340" y="153"/>
                    <a:pt x="1320" y="153"/>
                  </a:cubicBezTo>
                  <a:close/>
                  <a:moveTo>
                    <a:pt x="2897" y="3"/>
                  </a:moveTo>
                  <a:cubicBezTo>
                    <a:pt x="2814" y="3"/>
                    <a:pt x="2814" y="3"/>
                    <a:pt x="2814" y="3"/>
                  </a:cubicBezTo>
                  <a:cubicBezTo>
                    <a:pt x="2815" y="11"/>
                    <a:pt x="2815" y="17"/>
                    <a:pt x="2815" y="31"/>
                  </a:cubicBezTo>
                  <a:cubicBezTo>
                    <a:pt x="2815" y="155"/>
                    <a:pt x="2815" y="155"/>
                    <a:pt x="2815" y="155"/>
                  </a:cubicBezTo>
                  <a:cubicBezTo>
                    <a:pt x="2815" y="168"/>
                    <a:pt x="2815" y="174"/>
                    <a:pt x="2814" y="182"/>
                  </a:cubicBezTo>
                  <a:cubicBezTo>
                    <a:pt x="2886" y="182"/>
                    <a:pt x="2886" y="182"/>
                    <a:pt x="2886" y="182"/>
                  </a:cubicBezTo>
                  <a:cubicBezTo>
                    <a:pt x="2934" y="182"/>
                    <a:pt x="2974" y="161"/>
                    <a:pt x="2974" y="91"/>
                  </a:cubicBezTo>
                  <a:cubicBezTo>
                    <a:pt x="2974" y="34"/>
                    <a:pt x="2947" y="3"/>
                    <a:pt x="2897" y="3"/>
                  </a:cubicBezTo>
                  <a:close/>
                  <a:moveTo>
                    <a:pt x="2877" y="148"/>
                  </a:moveTo>
                  <a:cubicBezTo>
                    <a:pt x="2862" y="148"/>
                    <a:pt x="2862" y="148"/>
                    <a:pt x="2862" y="148"/>
                  </a:cubicBezTo>
                  <a:cubicBezTo>
                    <a:pt x="2862" y="36"/>
                    <a:pt x="2862" y="36"/>
                    <a:pt x="2862" y="36"/>
                  </a:cubicBezTo>
                  <a:cubicBezTo>
                    <a:pt x="2877" y="36"/>
                    <a:pt x="2877" y="36"/>
                    <a:pt x="2877" y="36"/>
                  </a:cubicBezTo>
                  <a:cubicBezTo>
                    <a:pt x="2904" y="36"/>
                    <a:pt x="2925" y="43"/>
                    <a:pt x="2925" y="91"/>
                  </a:cubicBezTo>
                  <a:cubicBezTo>
                    <a:pt x="2925" y="145"/>
                    <a:pt x="2904" y="148"/>
                    <a:pt x="2877" y="148"/>
                  </a:cubicBezTo>
                  <a:close/>
                  <a:moveTo>
                    <a:pt x="1961" y="3"/>
                  </a:moveTo>
                  <a:cubicBezTo>
                    <a:pt x="1918" y="3"/>
                    <a:pt x="1918" y="3"/>
                    <a:pt x="1918" y="3"/>
                  </a:cubicBezTo>
                  <a:cubicBezTo>
                    <a:pt x="1916" y="10"/>
                    <a:pt x="1912" y="22"/>
                    <a:pt x="1905" y="42"/>
                  </a:cubicBezTo>
                  <a:cubicBezTo>
                    <a:pt x="1866" y="142"/>
                    <a:pt x="1866" y="142"/>
                    <a:pt x="1866" y="142"/>
                  </a:cubicBezTo>
                  <a:cubicBezTo>
                    <a:pt x="1860" y="159"/>
                    <a:pt x="1854" y="174"/>
                    <a:pt x="1849" y="182"/>
                  </a:cubicBezTo>
                  <a:cubicBezTo>
                    <a:pt x="1900" y="182"/>
                    <a:pt x="1900" y="182"/>
                    <a:pt x="1900" y="182"/>
                  </a:cubicBezTo>
                  <a:cubicBezTo>
                    <a:pt x="1902" y="174"/>
                    <a:pt x="1903" y="166"/>
                    <a:pt x="1906" y="158"/>
                  </a:cubicBezTo>
                  <a:cubicBezTo>
                    <a:pt x="1911" y="143"/>
                    <a:pt x="1911" y="143"/>
                    <a:pt x="1911" y="143"/>
                  </a:cubicBezTo>
                  <a:cubicBezTo>
                    <a:pt x="1924" y="141"/>
                    <a:pt x="1931" y="141"/>
                    <a:pt x="1937" y="141"/>
                  </a:cubicBezTo>
                  <a:cubicBezTo>
                    <a:pt x="1944" y="141"/>
                    <a:pt x="1950" y="141"/>
                    <a:pt x="1964" y="143"/>
                  </a:cubicBezTo>
                  <a:cubicBezTo>
                    <a:pt x="1967" y="158"/>
                    <a:pt x="1967" y="158"/>
                    <a:pt x="1967" y="158"/>
                  </a:cubicBezTo>
                  <a:cubicBezTo>
                    <a:pt x="1969" y="166"/>
                    <a:pt x="1972" y="174"/>
                    <a:pt x="1974" y="182"/>
                  </a:cubicBezTo>
                  <a:cubicBezTo>
                    <a:pt x="2029" y="182"/>
                    <a:pt x="2029" y="182"/>
                    <a:pt x="2029" y="182"/>
                  </a:cubicBezTo>
                  <a:cubicBezTo>
                    <a:pt x="2023" y="174"/>
                    <a:pt x="2018" y="159"/>
                    <a:pt x="2012" y="142"/>
                  </a:cubicBezTo>
                  <a:lnTo>
                    <a:pt x="1961" y="3"/>
                  </a:lnTo>
                  <a:close/>
                  <a:moveTo>
                    <a:pt x="1938" y="109"/>
                  </a:moveTo>
                  <a:cubicBezTo>
                    <a:pt x="1933" y="109"/>
                    <a:pt x="1925" y="109"/>
                    <a:pt x="1921" y="110"/>
                  </a:cubicBezTo>
                  <a:cubicBezTo>
                    <a:pt x="1939" y="51"/>
                    <a:pt x="1939" y="51"/>
                    <a:pt x="1939" y="51"/>
                  </a:cubicBezTo>
                  <a:cubicBezTo>
                    <a:pt x="1940" y="51"/>
                    <a:pt x="1940" y="51"/>
                    <a:pt x="1940" y="51"/>
                  </a:cubicBezTo>
                  <a:cubicBezTo>
                    <a:pt x="1955" y="110"/>
                    <a:pt x="1955" y="110"/>
                    <a:pt x="1955" y="110"/>
                  </a:cubicBezTo>
                  <a:cubicBezTo>
                    <a:pt x="1951" y="109"/>
                    <a:pt x="1943" y="109"/>
                    <a:pt x="1938" y="109"/>
                  </a:cubicBezTo>
                  <a:close/>
                  <a:moveTo>
                    <a:pt x="1536" y="31"/>
                  </a:moveTo>
                  <a:cubicBezTo>
                    <a:pt x="1536" y="114"/>
                    <a:pt x="1536" y="114"/>
                    <a:pt x="1536" y="114"/>
                  </a:cubicBezTo>
                  <a:cubicBezTo>
                    <a:pt x="1535" y="114"/>
                    <a:pt x="1535" y="114"/>
                    <a:pt x="1535" y="114"/>
                  </a:cubicBezTo>
                  <a:cubicBezTo>
                    <a:pt x="1476" y="3"/>
                    <a:pt x="1476" y="3"/>
                    <a:pt x="1476" y="3"/>
                  </a:cubicBezTo>
                  <a:cubicBezTo>
                    <a:pt x="1428" y="3"/>
                    <a:pt x="1428" y="3"/>
                    <a:pt x="1428" y="3"/>
                  </a:cubicBezTo>
                  <a:cubicBezTo>
                    <a:pt x="1429" y="11"/>
                    <a:pt x="1429" y="17"/>
                    <a:pt x="1429" y="31"/>
                  </a:cubicBezTo>
                  <a:cubicBezTo>
                    <a:pt x="1429" y="155"/>
                    <a:pt x="1429" y="155"/>
                    <a:pt x="1429" y="155"/>
                  </a:cubicBezTo>
                  <a:cubicBezTo>
                    <a:pt x="1429" y="168"/>
                    <a:pt x="1429" y="174"/>
                    <a:pt x="1428" y="182"/>
                  </a:cubicBezTo>
                  <a:cubicBezTo>
                    <a:pt x="1470" y="182"/>
                    <a:pt x="1470" y="182"/>
                    <a:pt x="1470" y="182"/>
                  </a:cubicBezTo>
                  <a:cubicBezTo>
                    <a:pt x="1468" y="174"/>
                    <a:pt x="1468" y="168"/>
                    <a:pt x="1468" y="155"/>
                  </a:cubicBezTo>
                  <a:cubicBezTo>
                    <a:pt x="1468" y="72"/>
                    <a:pt x="1468" y="72"/>
                    <a:pt x="1468" y="72"/>
                  </a:cubicBezTo>
                  <a:cubicBezTo>
                    <a:pt x="1469" y="72"/>
                    <a:pt x="1469" y="72"/>
                    <a:pt x="1469" y="72"/>
                  </a:cubicBezTo>
                  <a:cubicBezTo>
                    <a:pt x="1528" y="182"/>
                    <a:pt x="1528" y="182"/>
                    <a:pt x="1528" y="182"/>
                  </a:cubicBezTo>
                  <a:cubicBezTo>
                    <a:pt x="1575" y="182"/>
                    <a:pt x="1575" y="182"/>
                    <a:pt x="1575" y="182"/>
                  </a:cubicBezTo>
                  <a:cubicBezTo>
                    <a:pt x="1575" y="31"/>
                    <a:pt x="1575" y="31"/>
                    <a:pt x="1575" y="31"/>
                  </a:cubicBezTo>
                  <a:cubicBezTo>
                    <a:pt x="1575" y="17"/>
                    <a:pt x="1575" y="11"/>
                    <a:pt x="1576" y="3"/>
                  </a:cubicBezTo>
                  <a:cubicBezTo>
                    <a:pt x="1534" y="3"/>
                    <a:pt x="1534" y="3"/>
                    <a:pt x="1534" y="3"/>
                  </a:cubicBezTo>
                  <a:cubicBezTo>
                    <a:pt x="1536" y="11"/>
                    <a:pt x="1536" y="17"/>
                    <a:pt x="1536" y="31"/>
                  </a:cubicBezTo>
                  <a:close/>
                  <a:moveTo>
                    <a:pt x="1831" y="3"/>
                  </a:moveTo>
                  <a:cubicBezTo>
                    <a:pt x="1782" y="3"/>
                    <a:pt x="1782" y="3"/>
                    <a:pt x="1782" y="3"/>
                  </a:cubicBezTo>
                  <a:cubicBezTo>
                    <a:pt x="1783" y="11"/>
                    <a:pt x="1783" y="17"/>
                    <a:pt x="1783" y="31"/>
                  </a:cubicBezTo>
                  <a:cubicBezTo>
                    <a:pt x="1783" y="72"/>
                    <a:pt x="1783" y="72"/>
                    <a:pt x="1783" y="72"/>
                  </a:cubicBezTo>
                  <a:cubicBezTo>
                    <a:pt x="1775" y="71"/>
                    <a:pt x="1767" y="71"/>
                    <a:pt x="1754" y="71"/>
                  </a:cubicBezTo>
                  <a:cubicBezTo>
                    <a:pt x="1741" y="71"/>
                    <a:pt x="1733" y="71"/>
                    <a:pt x="1725" y="72"/>
                  </a:cubicBezTo>
                  <a:cubicBezTo>
                    <a:pt x="1725" y="31"/>
                    <a:pt x="1725" y="31"/>
                    <a:pt x="1725" y="31"/>
                  </a:cubicBezTo>
                  <a:cubicBezTo>
                    <a:pt x="1725" y="17"/>
                    <a:pt x="1725" y="11"/>
                    <a:pt x="1726" y="3"/>
                  </a:cubicBezTo>
                  <a:cubicBezTo>
                    <a:pt x="1676" y="3"/>
                    <a:pt x="1676" y="3"/>
                    <a:pt x="1676" y="3"/>
                  </a:cubicBezTo>
                  <a:cubicBezTo>
                    <a:pt x="1678" y="11"/>
                    <a:pt x="1678" y="17"/>
                    <a:pt x="1678" y="31"/>
                  </a:cubicBezTo>
                  <a:cubicBezTo>
                    <a:pt x="1678" y="155"/>
                    <a:pt x="1678" y="155"/>
                    <a:pt x="1678" y="155"/>
                  </a:cubicBezTo>
                  <a:cubicBezTo>
                    <a:pt x="1678" y="168"/>
                    <a:pt x="1678" y="174"/>
                    <a:pt x="1676" y="182"/>
                  </a:cubicBezTo>
                  <a:cubicBezTo>
                    <a:pt x="1726" y="182"/>
                    <a:pt x="1726" y="182"/>
                    <a:pt x="1726" y="182"/>
                  </a:cubicBezTo>
                  <a:cubicBezTo>
                    <a:pt x="1725" y="174"/>
                    <a:pt x="1725" y="168"/>
                    <a:pt x="1725" y="155"/>
                  </a:cubicBezTo>
                  <a:cubicBezTo>
                    <a:pt x="1725" y="105"/>
                    <a:pt x="1725" y="105"/>
                    <a:pt x="1725" y="105"/>
                  </a:cubicBezTo>
                  <a:cubicBezTo>
                    <a:pt x="1733" y="103"/>
                    <a:pt x="1741" y="103"/>
                    <a:pt x="1754" y="103"/>
                  </a:cubicBezTo>
                  <a:cubicBezTo>
                    <a:pt x="1767" y="103"/>
                    <a:pt x="1775" y="103"/>
                    <a:pt x="1783" y="105"/>
                  </a:cubicBezTo>
                  <a:cubicBezTo>
                    <a:pt x="1783" y="155"/>
                    <a:pt x="1783" y="155"/>
                    <a:pt x="1783" y="155"/>
                  </a:cubicBezTo>
                  <a:cubicBezTo>
                    <a:pt x="1783" y="168"/>
                    <a:pt x="1783" y="174"/>
                    <a:pt x="1782" y="182"/>
                  </a:cubicBezTo>
                  <a:cubicBezTo>
                    <a:pt x="1831" y="182"/>
                    <a:pt x="1831" y="182"/>
                    <a:pt x="1831" y="182"/>
                  </a:cubicBezTo>
                  <a:cubicBezTo>
                    <a:pt x="1830" y="174"/>
                    <a:pt x="1830" y="168"/>
                    <a:pt x="1830" y="155"/>
                  </a:cubicBezTo>
                  <a:cubicBezTo>
                    <a:pt x="1830" y="31"/>
                    <a:pt x="1830" y="31"/>
                    <a:pt x="1830" y="31"/>
                  </a:cubicBezTo>
                  <a:cubicBezTo>
                    <a:pt x="1830" y="17"/>
                    <a:pt x="1830" y="11"/>
                    <a:pt x="1831" y="3"/>
                  </a:cubicBezTo>
                  <a:close/>
                </a:path>
              </a:pathLst>
            </a:custGeom>
            <a:solidFill>
              <a:srgbClr val="1C366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4879" y="537"/>
              <a:ext cx="210" cy="211"/>
            </a:xfrm>
            <a:prstGeom prst="rect">
              <a:avLst/>
            </a:prstGeom>
            <a:solidFill>
              <a:srgbClr val="1C366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49" name="Freeform 9"/>
            <p:cNvSpPr>
              <a:spLocks noEditPoints="1"/>
            </p:cNvSpPr>
            <p:nvPr/>
          </p:nvSpPr>
          <p:spPr bwMode="auto">
            <a:xfrm>
              <a:off x="4902" y="601"/>
              <a:ext cx="170" cy="124"/>
            </a:xfrm>
            <a:custGeom>
              <a:avLst/>
              <a:gdLst/>
              <a:ahLst/>
              <a:cxnLst>
                <a:cxn ang="0">
                  <a:pos x="60" y="214"/>
                </a:cxn>
                <a:cxn ang="0">
                  <a:pos x="117" y="166"/>
                </a:cxn>
                <a:cxn ang="0">
                  <a:pos x="205" y="257"/>
                </a:cxn>
                <a:cxn ang="0">
                  <a:pos x="221" y="257"/>
                </a:cxn>
                <a:cxn ang="0">
                  <a:pos x="221" y="166"/>
                </a:cxn>
                <a:cxn ang="0">
                  <a:pos x="121" y="145"/>
                </a:cxn>
                <a:cxn ang="0">
                  <a:pos x="10" y="248"/>
                </a:cxn>
                <a:cxn ang="0">
                  <a:pos x="196" y="423"/>
                </a:cxn>
                <a:cxn ang="0">
                  <a:pos x="120" y="484"/>
                </a:cxn>
                <a:cxn ang="0">
                  <a:pos x="21" y="367"/>
                </a:cxn>
                <a:cxn ang="0">
                  <a:pos x="0" y="367"/>
                </a:cxn>
                <a:cxn ang="0">
                  <a:pos x="0" y="480"/>
                </a:cxn>
                <a:cxn ang="0">
                  <a:pos x="119" y="502"/>
                </a:cxn>
                <a:cxn ang="0">
                  <a:pos x="250" y="396"/>
                </a:cxn>
                <a:cxn ang="0">
                  <a:pos x="60" y="214"/>
                </a:cxn>
                <a:cxn ang="0">
                  <a:pos x="640" y="474"/>
                </a:cxn>
                <a:cxn ang="0">
                  <a:pos x="640" y="246"/>
                </a:cxn>
                <a:cxn ang="0">
                  <a:pos x="538" y="148"/>
                </a:cxn>
                <a:cxn ang="0">
                  <a:pos x="418" y="221"/>
                </a:cxn>
                <a:cxn ang="0">
                  <a:pos x="416" y="221"/>
                </a:cxn>
                <a:cxn ang="0">
                  <a:pos x="416" y="0"/>
                </a:cxn>
                <a:cxn ang="0">
                  <a:pos x="286" y="0"/>
                </a:cxn>
                <a:cxn ang="0">
                  <a:pos x="286" y="23"/>
                </a:cxn>
                <a:cxn ang="0">
                  <a:pos x="346" y="23"/>
                </a:cxn>
                <a:cxn ang="0">
                  <a:pos x="345" y="474"/>
                </a:cxn>
                <a:cxn ang="0">
                  <a:pos x="286" y="474"/>
                </a:cxn>
                <a:cxn ang="0">
                  <a:pos x="286" y="496"/>
                </a:cxn>
                <a:cxn ang="0">
                  <a:pos x="471" y="496"/>
                </a:cxn>
                <a:cxn ang="0">
                  <a:pos x="471" y="473"/>
                </a:cxn>
                <a:cxn ang="0">
                  <a:pos x="416" y="473"/>
                </a:cxn>
                <a:cxn ang="0">
                  <a:pos x="416" y="299"/>
                </a:cxn>
                <a:cxn ang="0">
                  <a:pos x="514" y="173"/>
                </a:cxn>
                <a:cxn ang="0">
                  <a:pos x="569" y="249"/>
                </a:cxn>
                <a:cxn ang="0">
                  <a:pos x="569" y="474"/>
                </a:cxn>
                <a:cxn ang="0">
                  <a:pos x="514" y="474"/>
                </a:cxn>
                <a:cxn ang="0">
                  <a:pos x="514" y="496"/>
                </a:cxn>
                <a:cxn ang="0">
                  <a:pos x="695" y="496"/>
                </a:cxn>
                <a:cxn ang="0">
                  <a:pos x="695" y="474"/>
                </a:cxn>
                <a:cxn ang="0">
                  <a:pos x="640" y="474"/>
                </a:cxn>
              </a:cxnLst>
              <a:rect l="0" t="0" r="r" b="b"/>
              <a:pathLst>
                <a:path w="695" h="502">
                  <a:moveTo>
                    <a:pt x="60" y="214"/>
                  </a:moveTo>
                  <a:cubicBezTo>
                    <a:pt x="60" y="181"/>
                    <a:pt x="86" y="166"/>
                    <a:pt x="117" y="166"/>
                  </a:cubicBezTo>
                  <a:cubicBezTo>
                    <a:pt x="178" y="166"/>
                    <a:pt x="196" y="209"/>
                    <a:pt x="205" y="257"/>
                  </a:cubicBezTo>
                  <a:cubicBezTo>
                    <a:pt x="221" y="257"/>
                    <a:pt x="221" y="257"/>
                    <a:pt x="221" y="257"/>
                  </a:cubicBezTo>
                  <a:cubicBezTo>
                    <a:pt x="221" y="166"/>
                    <a:pt x="221" y="166"/>
                    <a:pt x="221" y="166"/>
                  </a:cubicBezTo>
                  <a:cubicBezTo>
                    <a:pt x="189" y="156"/>
                    <a:pt x="158" y="145"/>
                    <a:pt x="121" y="145"/>
                  </a:cubicBezTo>
                  <a:cubicBezTo>
                    <a:pt x="61" y="145"/>
                    <a:pt x="10" y="181"/>
                    <a:pt x="10" y="248"/>
                  </a:cubicBezTo>
                  <a:cubicBezTo>
                    <a:pt x="10" y="368"/>
                    <a:pt x="196" y="333"/>
                    <a:pt x="196" y="423"/>
                  </a:cubicBezTo>
                  <a:cubicBezTo>
                    <a:pt x="196" y="464"/>
                    <a:pt x="155" y="484"/>
                    <a:pt x="120" y="484"/>
                  </a:cubicBezTo>
                  <a:cubicBezTo>
                    <a:pt x="52" y="484"/>
                    <a:pt x="21" y="432"/>
                    <a:pt x="21" y="367"/>
                  </a:cubicBezTo>
                  <a:cubicBezTo>
                    <a:pt x="0" y="367"/>
                    <a:pt x="0" y="367"/>
                    <a:pt x="0" y="367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39" y="494"/>
                    <a:pt x="78" y="502"/>
                    <a:pt x="119" y="502"/>
                  </a:cubicBezTo>
                  <a:cubicBezTo>
                    <a:pt x="180" y="502"/>
                    <a:pt x="250" y="467"/>
                    <a:pt x="250" y="396"/>
                  </a:cubicBezTo>
                  <a:cubicBezTo>
                    <a:pt x="250" y="254"/>
                    <a:pt x="60" y="300"/>
                    <a:pt x="60" y="214"/>
                  </a:cubicBezTo>
                  <a:close/>
                  <a:moveTo>
                    <a:pt x="640" y="474"/>
                  </a:moveTo>
                  <a:cubicBezTo>
                    <a:pt x="640" y="246"/>
                    <a:pt x="640" y="246"/>
                    <a:pt x="640" y="246"/>
                  </a:cubicBezTo>
                  <a:cubicBezTo>
                    <a:pt x="640" y="176"/>
                    <a:pt x="606" y="148"/>
                    <a:pt x="538" y="148"/>
                  </a:cubicBezTo>
                  <a:cubicBezTo>
                    <a:pt x="481" y="148"/>
                    <a:pt x="439" y="174"/>
                    <a:pt x="418" y="221"/>
                  </a:cubicBezTo>
                  <a:cubicBezTo>
                    <a:pt x="416" y="221"/>
                    <a:pt x="416" y="221"/>
                    <a:pt x="416" y="221"/>
                  </a:cubicBezTo>
                  <a:cubicBezTo>
                    <a:pt x="416" y="0"/>
                    <a:pt x="416" y="0"/>
                    <a:pt x="41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23"/>
                    <a:pt x="286" y="23"/>
                    <a:pt x="286" y="23"/>
                  </a:cubicBezTo>
                  <a:cubicBezTo>
                    <a:pt x="346" y="23"/>
                    <a:pt x="346" y="23"/>
                    <a:pt x="346" y="23"/>
                  </a:cubicBezTo>
                  <a:cubicBezTo>
                    <a:pt x="345" y="474"/>
                    <a:pt x="345" y="474"/>
                    <a:pt x="345" y="474"/>
                  </a:cubicBezTo>
                  <a:cubicBezTo>
                    <a:pt x="286" y="474"/>
                    <a:pt x="286" y="474"/>
                    <a:pt x="286" y="474"/>
                  </a:cubicBezTo>
                  <a:cubicBezTo>
                    <a:pt x="286" y="496"/>
                    <a:pt x="286" y="496"/>
                    <a:pt x="286" y="496"/>
                  </a:cubicBezTo>
                  <a:cubicBezTo>
                    <a:pt x="471" y="496"/>
                    <a:pt x="471" y="496"/>
                    <a:pt x="471" y="496"/>
                  </a:cubicBezTo>
                  <a:cubicBezTo>
                    <a:pt x="471" y="473"/>
                    <a:pt x="471" y="473"/>
                    <a:pt x="471" y="473"/>
                  </a:cubicBezTo>
                  <a:cubicBezTo>
                    <a:pt x="416" y="473"/>
                    <a:pt x="416" y="473"/>
                    <a:pt x="416" y="473"/>
                  </a:cubicBezTo>
                  <a:cubicBezTo>
                    <a:pt x="416" y="299"/>
                    <a:pt x="416" y="299"/>
                    <a:pt x="416" y="299"/>
                  </a:cubicBezTo>
                  <a:cubicBezTo>
                    <a:pt x="416" y="234"/>
                    <a:pt x="449" y="173"/>
                    <a:pt x="514" y="173"/>
                  </a:cubicBezTo>
                  <a:cubicBezTo>
                    <a:pt x="562" y="173"/>
                    <a:pt x="569" y="211"/>
                    <a:pt x="569" y="249"/>
                  </a:cubicBezTo>
                  <a:cubicBezTo>
                    <a:pt x="569" y="474"/>
                    <a:pt x="569" y="474"/>
                    <a:pt x="569" y="474"/>
                  </a:cubicBezTo>
                  <a:cubicBezTo>
                    <a:pt x="514" y="474"/>
                    <a:pt x="514" y="474"/>
                    <a:pt x="514" y="474"/>
                  </a:cubicBezTo>
                  <a:cubicBezTo>
                    <a:pt x="514" y="496"/>
                    <a:pt x="514" y="496"/>
                    <a:pt x="514" y="496"/>
                  </a:cubicBezTo>
                  <a:cubicBezTo>
                    <a:pt x="695" y="496"/>
                    <a:pt x="695" y="496"/>
                    <a:pt x="695" y="496"/>
                  </a:cubicBezTo>
                  <a:cubicBezTo>
                    <a:pt x="695" y="474"/>
                    <a:pt x="695" y="474"/>
                    <a:pt x="695" y="474"/>
                  </a:cubicBezTo>
                  <a:lnTo>
                    <a:pt x="640" y="474"/>
                  </a:lnTo>
                  <a:close/>
                </a:path>
              </a:pathLst>
            </a:custGeom>
            <a:solidFill>
              <a:srgbClr val="F898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50" name="Rectangle 10"/>
          <p:cNvSpPr>
            <a:spLocks noChangeArrowheads="1"/>
          </p:cNvSpPr>
          <p:nvPr/>
        </p:nvSpPr>
        <p:spPr bwMode="auto">
          <a:xfrm flipH="1">
            <a:off x="0" y="1035050"/>
            <a:ext cx="3203575" cy="161925"/>
          </a:xfrm>
          <a:prstGeom prst="rect">
            <a:avLst/>
          </a:prstGeom>
          <a:solidFill>
            <a:schemeClr val="accent1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title"/>
          </p:nvPr>
        </p:nvSpPr>
        <p:spPr bwMode="black">
          <a:xfrm>
            <a:off x="442913" y="250825"/>
            <a:ext cx="72977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403350" y="1512888"/>
            <a:ext cx="6338888" cy="46688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First Level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99344DE1-0A8C-4D69-9CD5-38CCE29CC86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9pPr>
    </p:titleStyle>
    <p:bodyStyle>
      <a:lvl1pPr marL="174625" indent="-174625" algn="l" rtl="0" fontAlgn="base">
        <a:lnSpc>
          <a:spcPct val="105000"/>
        </a:lnSpc>
        <a:spcBef>
          <a:spcPct val="0"/>
        </a:spcBef>
        <a:spcAft>
          <a:spcPct val="5000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63538" indent="-187325" algn="l" rtl="0" fontAlgn="base">
        <a:lnSpc>
          <a:spcPct val="105000"/>
        </a:lnSpc>
        <a:spcBef>
          <a:spcPct val="0"/>
        </a:spcBef>
        <a:spcAft>
          <a:spcPct val="50000"/>
        </a:spcAft>
        <a:buClr>
          <a:schemeClr val="accent1"/>
        </a:buClr>
        <a:buFont typeface="ITC Quay Sans Com Book" pitchFamily="2" charset="0"/>
        <a:buChar char="–"/>
        <a:defRPr sz="2000">
          <a:solidFill>
            <a:schemeClr val="tx1"/>
          </a:solidFill>
          <a:latin typeface="+mn-lt"/>
        </a:defRPr>
      </a:lvl2pPr>
      <a:lvl3pPr marL="593725" indent="-228600" algn="l" rtl="0" fontAlgn="base">
        <a:lnSpc>
          <a:spcPct val="105000"/>
        </a:lnSpc>
        <a:spcBef>
          <a:spcPct val="0"/>
        </a:spcBef>
        <a:spcAft>
          <a:spcPct val="5000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819150" indent="-223838" algn="l" rtl="0" fontAlgn="base">
        <a:lnSpc>
          <a:spcPct val="105000"/>
        </a:lnSpc>
        <a:spcBef>
          <a:spcPct val="0"/>
        </a:spcBef>
        <a:spcAft>
          <a:spcPct val="50000"/>
        </a:spcAft>
        <a:buClr>
          <a:schemeClr val="accent1"/>
        </a:buClr>
        <a:buChar char="–"/>
        <a:defRPr sz="1600">
          <a:solidFill>
            <a:schemeClr val="tx1"/>
          </a:solidFill>
          <a:latin typeface="+mn-lt"/>
        </a:defRPr>
      </a:lvl4pPr>
      <a:lvl5pPr marL="820738" algn="l" rtl="0" fontAlgn="base">
        <a:lnSpc>
          <a:spcPct val="105000"/>
        </a:lnSpc>
        <a:spcBef>
          <a:spcPct val="0"/>
        </a:spcBef>
        <a:spcAft>
          <a:spcPct val="50000"/>
        </a:spcAft>
        <a:buClr>
          <a:schemeClr val="accent1"/>
        </a:buClr>
        <a:buFont typeface="ITC Quay Sans Com Book" pitchFamily="2" charset="0"/>
        <a:defRPr sz="1600">
          <a:solidFill>
            <a:schemeClr val="tx1"/>
          </a:solidFill>
          <a:latin typeface="+mn-lt"/>
        </a:defRPr>
      </a:lvl5pPr>
      <a:lvl6pPr marL="1277938" algn="l" rtl="0" fontAlgn="base">
        <a:lnSpc>
          <a:spcPct val="105000"/>
        </a:lnSpc>
        <a:spcBef>
          <a:spcPct val="0"/>
        </a:spcBef>
        <a:spcAft>
          <a:spcPct val="50000"/>
        </a:spcAft>
        <a:buClr>
          <a:schemeClr val="accent1"/>
        </a:buClr>
        <a:buFont typeface="ITC Quay Sans Com Book" pitchFamily="2" charset="0"/>
        <a:defRPr sz="1600">
          <a:solidFill>
            <a:schemeClr val="tx1"/>
          </a:solidFill>
          <a:latin typeface="+mn-lt"/>
        </a:defRPr>
      </a:lvl6pPr>
      <a:lvl7pPr marL="1735138" algn="l" rtl="0" fontAlgn="base">
        <a:lnSpc>
          <a:spcPct val="105000"/>
        </a:lnSpc>
        <a:spcBef>
          <a:spcPct val="0"/>
        </a:spcBef>
        <a:spcAft>
          <a:spcPct val="50000"/>
        </a:spcAft>
        <a:buClr>
          <a:schemeClr val="accent1"/>
        </a:buClr>
        <a:buFont typeface="ITC Quay Sans Com Book" pitchFamily="2" charset="0"/>
        <a:defRPr sz="1600">
          <a:solidFill>
            <a:schemeClr val="tx1"/>
          </a:solidFill>
          <a:latin typeface="+mn-lt"/>
        </a:defRPr>
      </a:lvl7pPr>
      <a:lvl8pPr marL="2192338" algn="l" rtl="0" fontAlgn="base">
        <a:lnSpc>
          <a:spcPct val="105000"/>
        </a:lnSpc>
        <a:spcBef>
          <a:spcPct val="0"/>
        </a:spcBef>
        <a:spcAft>
          <a:spcPct val="50000"/>
        </a:spcAft>
        <a:buClr>
          <a:schemeClr val="accent1"/>
        </a:buClr>
        <a:buFont typeface="ITC Quay Sans Com Book" pitchFamily="2" charset="0"/>
        <a:defRPr sz="1600">
          <a:solidFill>
            <a:schemeClr val="tx1"/>
          </a:solidFill>
          <a:latin typeface="+mn-lt"/>
        </a:defRPr>
      </a:lvl8pPr>
      <a:lvl9pPr marL="2649538" algn="l" rtl="0" fontAlgn="base">
        <a:lnSpc>
          <a:spcPct val="105000"/>
        </a:lnSpc>
        <a:spcBef>
          <a:spcPct val="0"/>
        </a:spcBef>
        <a:spcAft>
          <a:spcPct val="50000"/>
        </a:spcAft>
        <a:buClr>
          <a:schemeClr val="accent1"/>
        </a:buClr>
        <a:buFont typeface="ITC Quay Sans Com Book" pitchFamily="2" charset="0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771650"/>
            <a:ext cx="8578850" cy="1501775"/>
          </a:xfrm>
        </p:spPr>
        <p:txBody>
          <a:bodyPr/>
          <a:lstStyle/>
          <a:p>
            <a:pPr algn="ctr"/>
            <a:r>
              <a:rPr lang="en-GB"/>
              <a:t>Enforcement of Foreign Judgments and Awards in England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997200"/>
            <a:ext cx="8578850" cy="706438"/>
          </a:xfrm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GB" sz="800" b="1"/>
              <a:t>Peter G. Bennett </a:t>
            </a:r>
          </a:p>
          <a:p>
            <a:pPr algn="ctr">
              <a:lnSpc>
                <a:spcPct val="85000"/>
              </a:lnSpc>
            </a:pPr>
            <a:r>
              <a:rPr lang="en-GB" sz="800" b="1"/>
              <a:t>Partner </a:t>
            </a:r>
          </a:p>
          <a:p>
            <a:pPr algn="ctr">
              <a:lnSpc>
                <a:spcPct val="85000"/>
              </a:lnSpc>
            </a:pPr>
            <a:r>
              <a:rPr lang="en-GB" sz="800" b="1"/>
              <a:t>Stephenson Harwood</a:t>
            </a:r>
          </a:p>
          <a:p>
            <a:pPr algn="ctr">
              <a:lnSpc>
                <a:spcPct val="85000"/>
              </a:lnSpc>
            </a:pPr>
            <a:r>
              <a:rPr lang="en-GB" sz="800" b="1"/>
              <a:t>1 Finsbury Circus</a:t>
            </a:r>
          </a:p>
          <a:p>
            <a:pPr algn="ctr">
              <a:lnSpc>
                <a:spcPct val="85000"/>
              </a:lnSpc>
            </a:pPr>
            <a:r>
              <a:rPr lang="en-GB" sz="800" b="1"/>
              <a:t>London </a:t>
            </a:r>
          </a:p>
          <a:p>
            <a:pPr algn="ctr">
              <a:lnSpc>
                <a:spcPct val="85000"/>
              </a:lnSpc>
            </a:pPr>
            <a:r>
              <a:rPr lang="en-GB" sz="800" b="1"/>
              <a:t>EC2M 7SH</a:t>
            </a:r>
          </a:p>
          <a:p>
            <a:pPr algn="ctr">
              <a:lnSpc>
                <a:spcPct val="85000"/>
              </a:lnSpc>
            </a:pPr>
            <a:endParaRPr lang="en-GB" sz="800" b="1"/>
          </a:p>
          <a:p>
            <a:pPr>
              <a:lnSpc>
                <a:spcPct val="85000"/>
              </a:lnSpc>
            </a:pPr>
            <a:endParaRPr lang="en-GB" sz="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9. Resisting – Key Points to Consider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/>
              <a:t>Challenges in the judgment or award proceedings? </a:t>
            </a:r>
          </a:p>
          <a:p>
            <a:r>
              <a:rPr lang="en-GB" sz="1600"/>
              <a:t>Challenging a final judgment or award? </a:t>
            </a:r>
          </a:p>
          <a:p>
            <a:r>
              <a:rPr lang="en-GB" sz="1600"/>
              <a:t>Can I arrange my business affairs in a manner which legitimately minimises any impact of attempts to enforce any foreign judgment or award?</a:t>
            </a:r>
          </a:p>
          <a:p>
            <a:pPr lvl="1"/>
            <a:r>
              <a:rPr lang="en-GB" sz="1600"/>
              <a:t>Escrow agreements</a:t>
            </a:r>
          </a:p>
          <a:p>
            <a:pPr lvl="1"/>
            <a:r>
              <a:rPr lang="en-GB" sz="1600"/>
              <a:t>Settlement</a:t>
            </a:r>
          </a:p>
          <a:p>
            <a:r>
              <a:rPr lang="en-GB" sz="1600"/>
              <a:t>Can I frustrate the judgement or award process? </a:t>
            </a:r>
          </a:p>
          <a:p>
            <a:r>
              <a:rPr lang="en-GB" sz="1600"/>
              <a:t>Protect your grounds to challenge</a:t>
            </a:r>
          </a:p>
          <a:p>
            <a:r>
              <a:rPr lang="en-GB" sz="1600"/>
              <a:t>Security under the Arbitration Act 1996 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10. Enforcement Process in England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500"/>
              <a:t>Third party debt orders </a:t>
            </a:r>
          </a:p>
          <a:p>
            <a:r>
              <a:rPr lang="en-GB" sz="1500"/>
              <a:t>Warrants of execution </a:t>
            </a:r>
          </a:p>
          <a:p>
            <a:r>
              <a:rPr lang="en-GB" sz="1500"/>
              <a:t>Receivers  </a:t>
            </a:r>
          </a:p>
          <a:p>
            <a:r>
              <a:rPr lang="en-GB" sz="1500"/>
              <a:t>Charging Orders</a:t>
            </a:r>
          </a:p>
          <a:p>
            <a:r>
              <a:rPr lang="en-GB" sz="1500"/>
              <a:t>Freezing and ancillary relief  </a:t>
            </a:r>
          </a:p>
          <a:p>
            <a:pPr lvl="1"/>
            <a:r>
              <a:rPr lang="en-GB" sz="1500"/>
              <a:t>Assets within and outside the jurisdiction</a:t>
            </a:r>
          </a:p>
          <a:p>
            <a:pPr lvl="1"/>
            <a:r>
              <a:rPr lang="en-GB" sz="1500"/>
              <a:t>Does not secure the assets. Prevents dissipation </a:t>
            </a:r>
          </a:p>
          <a:p>
            <a:pPr lvl="1"/>
            <a:r>
              <a:rPr lang="en-GB" sz="1500"/>
              <a:t>Beneficially entitled</a:t>
            </a:r>
          </a:p>
          <a:p>
            <a:pPr lvl="1"/>
            <a:r>
              <a:rPr lang="en-GB" sz="1500"/>
              <a:t>State Immunity  </a:t>
            </a:r>
          </a:p>
          <a:p>
            <a:pPr lvl="1"/>
            <a:r>
              <a:rPr lang="en-GB" sz="1500"/>
              <a:t>Conflict with overseas proceedings</a:t>
            </a:r>
          </a:p>
          <a:p>
            <a:pPr lvl="1"/>
            <a:r>
              <a:rPr lang="en-GB" sz="1500"/>
              <a:t>The need for recognition and enforcement outside the jurisdiction</a:t>
            </a:r>
          </a:p>
          <a:p>
            <a:r>
              <a:rPr lang="en-GB" sz="1500"/>
              <a:t>Insolvency and liquidation  </a:t>
            </a:r>
          </a:p>
          <a:p>
            <a:pPr lvl="1">
              <a:buFont typeface="ITC Quay Sans Com Book" pitchFamily="2" charset="0"/>
              <a:buNone/>
            </a:pPr>
            <a:endParaRPr lang="en-GB" sz="150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11. Recent Experience in England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Foreign States, their entities and assets  </a:t>
            </a:r>
          </a:p>
          <a:p>
            <a:r>
              <a:rPr lang="en-GB"/>
              <a:t>State Immunity Act 1978 	</a:t>
            </a:r>
          </a:p>
          <a:p>
            <a:r>
              <a:rPr lang="en-GB"/>
              <a:t>Challenging the original jurisdiction  </a:t>
            </a:r>
          </a:p>
          <a:p>
            <a:r>
              <a:rPr lang="en-GB"/>
              <a:t>Fraud, illegality, and public policy </a:t>
            </a:r>
          </a:p>
          <a:p>
            <a:r>
              <a:rPr lang="en-GB"/>
              <a:t>Ancillary relief in share corporate disputes  </a:t>
            </a:r>
          </a:p>
          <a:p>
            <a:r>
              <a:rPr lang="en-GB"/>
              <a:t>Enforcing a judgment in breach of an arbitration clause </a:t>
            </a:r>
          </a:p>
          <a:p>
            <a:r>
              <a:rPr lang="en-GB"/>
              <a:t>Security for costs</a:t>
            </a:r>
          </a:p>
          <a:p>
            <a:r>
              <a:rPr lang="en-GB"/>
              <a:t>Judgement interest on the order for enforcement              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1. The Legislative Framework - Judgments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/>
              <a:t>Reciprocal Enforcement Treaties</a:t>
            </a:r>
          </a:p>
          <a:p>
            <a:pPr lvl="1"/>
            <a:r>
              <a:rPr lang="en-GB" sz="1600"/>
              <a:t>Brussels Regulation – EC44/2001</a:t>
            </a:r>
          </a:p>
          <a:p>
            <a:pPr lvl="1"/>
            <a:r>
              <a:rPr lang="en-GB" sz="1600"/>
              <a:t>All EU Member States including the Republic of Cyprus but excluding North Cyprus</a:t>
            </a:r>
          </a:p>
          <a:p>
            <a:r>
              <a:rPr lang="en-GB" sz="1600"/>
              <a:t>Lugano Conventions 1988 and 2007</a:t>
            </a:r>
          </a:p>
          <a:p>
            <a:pPr lvl="1"/>
            <a:r>
              <a:rPr lang="en-GB" sz="1600"/>
              <a:t>All pre 2004 EU Member States plus Poland, Iceland, Switzerland and Norway</a:t>
            </a:r>
          </a:p>
          <a:p>
            <a:r>
              <a:rPr lang="en-GB" sz="1600"/>
              <a:t>Administration of Justice Act 1920</a:t>
            </a:r>
          </a:p>
          <a:p>
            <a:pPr lvl="1"/>
            <a:r>
              <a:rPr lang="en-GB" sz="1600"/>
              <a:t>BVI, Cayman Islands, and members of the former British </a:t>
            </a:r>
            <a:r>
              <a:rPr lang="ru-RU" sz="1600"/>
              <a:t>С</a:t>
            </a:r>
            <a:r>
              <a:rPr lang="en-GB" sz="1600"/>
              <a:t>ommonwealth of Nations</a:t>
            </a:r>
          </a:p>
          <a:p>
            <a:r>
              <a:rPr lang="en-GB" sz="1600"/>
              <a:t>Foreign Judgments (Reciprocal Enforcements Act 1933)</a:t>
            </a:r>
          </a:p>
          <a:p>
            <a:r>
              <a:rPr lang="en-GB" sz="1600"/>
              <a:t>Brussels Regulation has priority</a:t>
            </a:r>
          </a:p>
          <a:p>
            <a:pPr lvl="1"/>
            <a:endParaRPr lang="en-GB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/>
              <a:t>2. The Legislative Framework - Arbitrations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en-GB" sz="1600"/>
              <a:t>Reciprocal Enforcement Treaties</a:t>
            </a:r>
            <a:endParaRPr lang="ru-RU" sz="1600"/>
          </a:p>
          <a:p>
            <a:pPr>
              <a:lnSpc>
                <a:spcPct val="95000"/>
              </a:lnSpc>
            </a:pPr>
            <a:r>
              <a:rPr lang="en-GB" sz="1600"/>
              <a:t>New York Convention 1958</a:t>
            </a:r>
          </a:p>
          <a:p>
            <a:pPr lvl="2">
              <a:lnSpc>
                <a:spcPct val="95000"/>
              </a:lnSpc>
            </a:pPr>
            <a:r>
              <a:rPr lang="en-GB"/>
              <a:t>Currently 145 parties including Russia, Sweden, Cyprus, Switzerland, Cayman Islands and England</a:t>
            </a:r>
          </a:p>
          <a:p>
            <a:pPr lvl="2">
              <a:lnSpc>
                <a:spcPct val="95000"/>
              </a:lnSpc>
            </a:pPr>
            <a:r>
              <a:rPr lang="en-GB"/>
              <a:t>Reservations – commercial and reciprocity.  Russia has a reciprocity reservation</a:t>
            </a:r>
          </a:p>
          <a:p>
            <a:pPr>
              <a:lnSpc>
                <a:spcPct val="95000"/>
              </a:lnSpc>
            </a:pPr>
            <a:r>
              <a:rPr lang="en-GB" sz="1600"/>
              <a:t>Geneva Convention 1927</a:t>
            </a:r>
          </a:p>
          <a:p>
            <a:pPr lvl="1">
              <a:lnSpc>
                <a:spcPct val="95000"/>
              </a:lnSpc>
            </a:pPr>
            <a:r>
              <a:rPr lang="en-GB" sz="1600"/>
              <a:t>S66 Arbitration Act 1996 and Part II of the 1950 Act </a:t>
            </a:r>
          </a:p>
          <a:p>
            <a:pPr lvl="1">
              <a:lnSpc>
                <a:spcPct val="95000"/>
              </a:lnSpc>
            </a:pPr>
            <a:r>
              <a:rPr lang="en-GB" sz="1600"/>
              <a:t>Limited application in view of the New York Convention</a:t>
            </a:r>
          </a:p>
          <a:p>
            <a:pPr>
              <a:lnSpc>
                <a:spcPct val="95000"/>
              </a:lnSpc>
            </a:pPr>
            <a:r>
              <a:rPr lang="en-GB" sz="1600"/>
              <a:t>International Centre for Settlement of Investment Disputes (</a:t>
            </a:r>
            <a:r>
              <a:rPr lang="en-GB" sz="1800"/>
              <a:t>”</a:t>
            </a:r>
            <a:r>
              <a:rPr lang="en-GB" sz="1600"/>
              <a:t>ICSID”) – the Washington Convention 1966</a:t>
            </a:r>
          </a:p>
          <a:p>
            <a:pPr>
              <a:lnSpc>
                <a:spcPct val="95000"/>
              </a:lnSpc>
            </a:pPr>
            <a:r>
              <a:rPr lang="en-GB" sz="1600"/>
              <a:t>S66 Arbitration Act 1996</a:t>
            </a:r>
          </a:p>
          <a:p>
            <a:pPr>
              <a:lnSpc>
                <a:spcPct val="95000"/>
              </a:lnSpc>
            </a:pPr>
            <a:r>
              <a:rPr lang="en-GB" sz="1800"/>
              <a:t>”</a:t>
            </a:r>
            <a:r>
              <a:rPr lang="en-GB" sz="1600"/>
              <a:t>Action on the award” – preserved under s104 Arbitration Act 1996 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/>
              <a:t>3. Status of Russian Judgments and Awards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/>
              <a:t>Judgments</a:t>
            </a:r>
          </a:p>
          <a:p>
            <a:pPr lvl="1"/>
            <a:r>
              <a:rPr lang="en-GB" sz="1600"/>
              <a:t>Russia is not a party to any Treaty with England </a:t>
            </a:r>
          </a:p>
          <a:p>
            <a:pPr lvl="1"/>
            <a:r>
              <a:rPr lang="en-GB" sz="1600"/>
              <a:t>Enforcement in England would need to be under English common law through an ”</a:t>
            </a:r>
            <a:r>
              <a:rPr lang="en-GB" sz="1600" i="1"/>
              <a:t>action on the judgment</a:t>
            </a:r>
            <a:r>
              <a:rPr lang="en-GB" sz="1600"/>
              <a:t>”</a:t>
            </a:r>
          </a:p>
          <a:p>
            <a:r>
              <a:rPr lang="en-GB" sz="1600"/>
              <a:t>Arbitration Awards</a:t>
            </a:r>
          </a:p>
          <a:p>
            <a:pPr lvl="1"/>
            <a:r>
              <a:rPr lang="en-GB" sz="1600"/>
              <a:t>New York Convention reciprocity between England and Russia</a:t>
            </a:r>
          </a:p>
          <a:p>
            <a:pPr lvl="1"/>
            <a:r>
              <a:rPr lang="en-GB" sz="1600"/>
              <a:t>SS99-104 of the Arbitration Act 1996 </a:t>
            </a:r>
          </a:p>
          <a:p>
            <a:pPr lvl="1"/>
            <a:r>
              <a:rPr lang="en-GB" sz="1600"/>
              <a:t>”Action on the award” at common law  </a:t>
            </a:r>
          </a:p>
          <a:p>
            <a:r>
              <a:rPr lang="en-GB" sz="1600"/>
              <a:t>Judgement and awards</a:t>
            </a:r>
          </a:p>
          <a:p>
            <a:pPr lvl="1"/>
            <a:r>
              <a:rPr lang="en-GB" sz="1600"/>
              <a:t>Pre and post judgment and award freezing orders</a:t>
            </a:r>
          </a:p>
          <a:p>
            <a:pPr lvl="1"/>
            <a:r>
              <a:rPr lang="en-GB" sz="1600"/>
              <a:t>Available to foreign arbitrations and court process</a:t>
            </a:r>
          </a:p>
          <a:p>
            <a:pPr lvl="1"/>
            <a:r>
              <a:rPr lang="en-GB" sz="1600"/>
              <a:t>Available to the Russian process but strict requirements    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4. Enforcement in England under the</a:t>
            </a:r>
            <a:br>
              <a:rPr lang="en-GB"/>
            </a:br>
            <a:r>
              <a:rPr lang="en-GB"/>
              <a:t>    Brussels Regulation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512888"/>
            <a:ext cx="6338888" cy="5084762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GB" sz="1600"/>
              <a:t>Enforcement is immediate</a:t>
            </a:r>
          </a:p>
          <a:p>
            <a:pPr>
              <a:lnSpc>
                <a:spcPct val="95000"/>
              </a:lnSpc>
            </a:pPr>
            <a:r>
              <a:rPr lang="en-GB" sz="1600"/>
              <a:t>Freezing order relief available </a:t>
            </a:r>
          </a:p>
          <a:p>
            <a:pPr>
              <a:lnSpc>
                <a:spcPct val="95000"/>
              </a:lnSpc>
            </a:pPr>
            <a:r>
              <a:rPr lang="en-GB" sz="1600"/>
              <a:t>The judgment court decision cannot be challenged before the enforcing court</a:t>
            </a:r>
          </a:p>
          <a:p>
            <a:pPr>
              <a:lnSpc>
                <a:spcPct val="95000"/>
              </a:lnSpc>
            </a:pPr>
            <a:r>
              <a:rPr lang="en-GB" sz="1600"/>
              <a:t>Enforcement order can be challenged:-</a:t>
            </a:r>
          </a:p>
          <a:p>
            <a:pPr lvl="1">
              <a:lnSpc>
                <a:spcPct val="95000"/>
              </a:lnSpc>
            </a:pPr>
            <a:r>
              <a:rPr lang="en-GB" sz="1600"/>
              <a:t>Contrary to public policy</a:t>
            </a:r>
          </a:p>
          <a:p>
            <a:pPr lvl="1">
              <a:lnSpc>
                <a:spcPct val="95000"/>
              </a:lnSpc>
            </a:pPr>
            <a:r>
              <a:rPr lang="en-GB" sz="1600"/>
              <a:t>Default judgments – not valid service  </a:t>
            </a:r>
          </a:p>
          <a:p>
            <a:pPr lvl="1">
              <a:lnSpc>
                <a:spcPct val="95000"/>
              </a:lnSpc>
            </a:pPr>
            <a:r>
              <a:rPr lang="en-GB" sz="1600"/>
              <a:t>Irreconcilable with enforcing or judgment state judgments</a:t>
            </a:r>
          </a:p>
          <a:p>
            <a:pPr lvl="1">
              <a:lnSpc>
                <a:spcPct val="95000"/>
              </a:lnSpc>
            </a:pPr>
            <a:r>
              <a:rPr lang="en-GB" sz="1600"/>
              <a:t>Conflicts with or outside the Brussels Regulation</a:t>
            </a:r>
          </a:p>
          <a:p>
            <a:pPr>
              <a:lnSpc>
                <a:spcPct val="95000"/>
              </a:lnSpc>
            </a:pPr>
            <a:r>
              <a:rPr lang="en-GB" sz="1600"/>
              <a:t>Challenging the Enforcement order:-</a:t>
            </a:r>
          </a:p>
          <a:p>
            <a:pPr lvl="1">
              <a:lnSpc>
                <a:spcPct val="95000"/>
              </a:lnSpc>
            </a:pPr>
            <a:r>
              <a:rPr lang="en-GB" sz="1600"/>
              <a:t>Follow the time limits strictly</a:t>
            </a:r>
          </a:p>
          <a:p>
            <a:pPr lvl="1">
              <a:lnSpc>
                <a:spcPct val="95000"/>
              </a:lnSpc>
            </a:pPr>
            <a:r>
              <a:rPr lang="en-GB" sz="1600"/>
              <a:t>Apply to stay were the judgment courts decision has or is being challenged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5. Enforcement under the 1920 and 1933</a:t>
            </a:r>
            <a:br>
              <a:rPr lang="en-GB"/>
            </a:br>
            <a:r>
              <a:rPr lang="en-GB"/>
              <a:t>    Acts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/>
              <a:t>Formalities to register the foreign judgment </a:t>
            </a:r>
          </a:p>
          <a:p>
            <a:r>
              <a:rPr lang="en-GB" sz="1600"/>
              <a:t>Registration = immediate enforcement </a:t>
            </a:r>
          </a:p>
          <a:p>
            <a:r>
              <a:rPr lang="en-GB" sz="1600"/>
              <a:t>Methods of enforcement as an English judgment </a:t>
            </a:r>
          </a:p>
          <a:p>
            <a:r>
              <a:rPr lang="en-GB" sz="1600"/>
              <a:t>Freezing order relief available </a:t>
            </a:r>
          </a:p>
          <a:p>
            <a:r>
              <a:rPr lang="en-GB" sz="1600"/>
              <a:t>Grounds for non-registration and challenge:-</a:t>
            </a:r>
          </a:p>
          <a:p>
            <a:pPr lvl="1"/>
            <a:r>
              <a:rPr lang="en-GB" sz="1600"/>
              <a:t>The judgment court had no jurisdiction</a:t>
            </a:r>
          </a:p>
          <a:p>
            <a:pPr lvl="1"/>
            <a:r>
              <a:rPr lang="en-GB" sz="1600"/>
              <a:t>Defendant not ordinarily carrying on business or resident in the jurisdiction (1920 Act only)</a:t>
            </a:r>
          </a:p>
          <a:p>
            <a:pPr lvl="1"/>
            <a:r>
              <a:rPr lang="en-GB" sz="1600"/>
              <a:t>Failure to give notice of proceedings in the judgment court</a:t>
            </a:r>
          </a:p>
          <a:p>
            <a:pPr lvl="1"/>
            <a:r>
              <a:rPr lang="en-GB" sz="1600"/>
              <a:t>Fraud</a:t>
            </a:r>
          </a:p>
          <a:p>
            <a:pPr lvl="1"/>
            <a:r>
              <a:rPr lang="en-GB" sz="1600"/>
              <a:t>Appeal against the judgment</a:t>
            </a:r>
          </a:p>
          <a:p>
            <a:pPr lvl="1"/>
            <a:r>
              <a:rPr lang="en-GB" sz="1600"/>
              <a:t>Public policy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6. Enforcement at Common Law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341438"/>
            <a:ext cx="6338888" cy="4668837"/>
          </a:xfrm>
        </p:spPr>
        <p:txBody>
          <a:bodyPr/>
          <a:lstStyle/>
          <a:p>
            <a:r>
              <a:rPr lang="en-GB" sz="1600"/>
              <a:t>Final and conclusive money judgment. A debt </a:t>
            </a:r>
          </a:p>
          <a:p>
            <a:r>
              <a:rPr lang="en-GB" sz="1600"/>
              <a:t>The foreign court had jurisdiction</a:t>
            </a:r>
          </a:p>
          <a:p>
            <a:r>
              <a:rPr lang="en-GB" sz="1600"/>
              <a:t>In England - new action on the debt – Freezing order relief </a:t>
            </a:r>
          </a:p>
          <a:p>
            <a:r>
              <a:rPr lang="en-GB" sz="1600"/>
              <a:t>English Court must have jurisdiction</a:t>
            </a:r>
          </a:p>
          <a:p>
            <a:r>
              <a:rPr lang="en-GB" sz="1600"/>
              <a:t>Summary judgment</a:t>
            </a:r>
          </a:p>
          <a:p>
            <a:r>
              <a:rPr lang="en-GB" sz="1600"/>
              <a:t>Defences:-	</a:t>
            </a:r>
          </a:p>
          <a:p>
            <a:pPr lvl="1"/>
            <a:r>
              <a:rPr lang="en-GB" sz="1600"/>
              <a:t>Jurisdiction, public policy, not final and conclusive</a:t>
            </a:r>
          </a:p>
          <a:p>
            <a:pPr lvl="1"/>
            <a:r>
              <a:rPr lang="en-GB" sz="1600"/>
              <a:t>Judgment in breach of an arbitration clause</a:t>
            </a:r>
          </a:p>
          <a:p>
            <a:pPr lvl="1"/>
            <a:r>
              <a:rPr lang="en-GB" sz="1600"/>
              <a:t>Fraud</a:t>
            </a:r>
          </a:p>
          <a:p>
            <a:pPr lvl="1"/>
            <a:r>
              <a:rPr lang="en-GB" sz="1600"/>
              <a:t>Conflicts with prior English judgment</a:t>
            </a:r>
          </a:p>
          <a:p>
            <a:pPr lvl="1"/>
            <a:r>
              <a:rPr lang="en-GB" sz="1600"/>
              <a:t>Not for a fixed sum of money</a:t>
            </a:r>
          </a:p>
          <a:p>
            <a:pPr lvl="1"/>
            <a:r>
              <a:rPr lang="en-GB" sz="1600"/>
              <a:t>A foreign penal or revenue law 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200"/>
              <a:t>7. Enforcement under the New York</a:t>
            </a:r>
            <a:br>
              <a:rPr lang="en-GB" sz="2200"/>
            </a:br>
            <a:r>
              <a:rPr lang="en-GB" sz="2200"/>
              <a:t>    Convention ss100-103 Arbitration Act 1996</a:t>
            </a:r>
            <a:r>
              <a:rPr lang="en-GB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GB" sz="1500"/>
              <a:t>Recognition and enforcement obtained without notice</a:t>
            </a:r>
          </a:p>
          <a:p>
            <a:pPr>
              <a:lnSpc>
                <a:spcPct val="85000"/>
              </a:lnSpc>
            </a:pPr>
            <a:r>
              <a:rPr lang="en-GB" sz="1500"/>
              <a:t>Freezing and ancillary relief </a:t>
            </a:r>
          </a:p>
          <a:p>
            <a:pPr>
              <a:lnSpc>
                <a:spcPct val="85000"/>
              </a:lnSpc>
            </a:pPr>
            <a:r>
              <a:rPr lang="en-GB" sz="1500"/>
              <a:t>Permitted after a specified time i.e. within 14 or 21 days</a:t>
            </a:r>
          </a:p>
          <a:p>
            <a:pPr>
              <a:lnSpc>
                <a:spcPct val="85000"/>
              </a:lnSpc>
            </a:pPr>
            <a:r>
              <a:rPr lang="en-GB" sz="1500"/>
              <a:t>No power to cure a deficiency in the award or correct error</a:t>
            </a:r>
          </a:p>
          <a:p>
            <a:pPr>
              <a:lnSpc>
                <a:spcPct val="85000"/>
              </a:lnSpc>
            </a:pPr>
            <a:r>
              <a:rPr lang="en-GB" sz="1500"/>
              <a:t>Permission cannot be granted against a party not named within the award</a:t>
            </a:r>
          </a:p>
          <a:p>
            <a:pPr>
              <a:lnSpc>
                <a:spcPct val="85000"/>
              </a:lnSpc>
            </a:pPr>
            <a:r>
              <a:rPr lang="en-GB" sz="1500"/>
              <a:t>Grounds for challenge:-</a:t>
            </a:r>
          </a:p>
          <a:p>
            <a:pPr lvl="1">
              <a:lnSpc>
                <a:spcPct val="85000"/>
              </a:lnSpc>
            </a:pPr>
            <a:r>
              <a:rPr lang="en-GB" sz="1500"/>
              <a:t>Party incapacity or invalid arbitration agreement</a:t>
            </a:r>
          </a:p>
          <a:p>
            <a:pPr lvl="1">
              <a:lnSpc>
                <a:spcPct val="85000"/>
              </a:lnSpc>
            </a:pPr>
            <a:r>
              <a:rPr lang="en-GB" sz="1500"/>
              <a:t>Improper notice of arbitrator appointment  </a:t>
            </a:r>
          </a:p>
          <a:p>
            <a:pPr lvl="1">
              <a:lnSpc>
                <a:spcPct val="85000"/>
              </a:lnSpc>
            </a:pPr>
            <a:r>
              <a:rPr lang="en-GB" sz="1500"/>
              <a:t>Award outside the reference</a:t>
            </a:r>
          </a:p>
          <a:p>
            <a:pPr lvl="1">
              <a:lnSpc>
                <a:spcPct val="85000"/>
              </a:lnSpc>
            </a:pPr>
            <a:r>
              <a:rPr lang="en-GB" sz="1500"/>
              <a:t>Tribunal not composed correctly</a:t>
            </a:r>
          </a:p>
          <a:p>
            <a:pPr lvl="1">
              <a:lnSpc>
                <a:spcPct val="85000"/>
              </a:lnSpc>
            </a:pPr>
            <a:r>
              <a:rPr lang="en-GB" sz="1500"/>
              <a:t>Award not binding, has been set aside or suspended</a:t>
            </a:r>
          </a:p>
          <a:p>
            <a:pPr lvl="1">
              <a:lnSpc>
                <a:spcPct val="85000"/>
              </a:lnSpc>
            </a:pPr>
            <a:r>
              <a:rPr lang="en-GB" sz="1500"/>
              <a:t>Public policy </a:t>
            </a:r>
          </a:p>
          <a:p>
            <a:pPr>
              <a:lnSpc>
                <a:spcPct val="85000"/>
              </a:lnSpc>
            </a:pPr>
            <a:r>
              <a:rPr lang="en-GB" sz="1500"/>
              <a:t>Applications to challenge made within the permitted time </a:t>
            </a:r>
          </a:p>
          <a:p>
            <a:pPr>
              <a:lnSpc>
                <a:spcPct val="85000"/>
              </a:lnSpc>
            </a:pPr>
            <a:endParaRPr lang="en-GB" sz="150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8. Enforcement - Key Points to Consider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497013"/>
            <a:ext cx="6338888" cy="4668837"/>
          </a:xfrm>
        </p:spPr>
        <p:txBody>
          <a:bodyPr/>
          <a:lstStyle/>
          <a:p>
            <a:r>
              <a:rPr lang="en-GB" sz="1500"/>
              <a:t>From which jurisdiction?</a:t>
            </a:r>
          </a:p>
          <a:p>
            <a:r>
              <a:rPr lang="en-GB" sz="1500"/>
              <a:t>Is it final? </a:t>
            </a:r>
          </a:p>
          <a:p>
            <a:r>
              <a:rPr lang="en-GB" sz="1500"/>
              <a:t>Did the Court or Tribunal have jurisdiction and any rulings? </a:t>
            </a:r>
          </a:p>
          <a:p>
            <a:r>
              <a:rPr lang="en-GB" sz="1500"/>
              <a:t>Steps to protect the award or judgment process?  </a:t>
            </a:r>
          </a:p>
          <a:p>
            <a:r>
              <a:rPr lang="en-GB" sz="1500"/>
              <a:t>Where does the defendant have assets?</a:t>
            </a:r>
          </a:p>
          <a:p>
            <a:r>
              <a:rPr lang="en-GB" sz="1500"/>
              <a:t>Pre and post award / judgment freezing and ancillary relief  </a:t>
            </a:r>
          </a:p>
          <a:p>
            <a:r>
              <a:rPr lang="en-GB" sz="1500"/>
              <a:t>If England:</a:t>
            </a:r>
          </a:p>
          <a:p>
            <a:pPr lvl="1"/>
            <a:r>
              <a:rPr lang="en-GB" sz="1500"/>
              <a:t>Judgment. Reciprocal enforcement treaty or action on the judgment</a:t>
            </a:r>
          </a:p>
          <a:p>
            <a:pPr lvl="1"/>
            <a:r>
              <a:rPr lang="en-GB" sz="1500"/>
              <a:t>Arbitration award.  New York Convention or action on the award?</a:t>
            </a:r>
          </a:p>
          <a:p>
            <a:r>
              <a:rPr lang="en-GB" sz="1500"/>
              <a:t>More than one jurisdiction in which to enforce?</a:t>
            </a:r>
          </a:p>
          <a:p>
            <a:r>
              <a:rPr lang="en-GB" sz="1500"/>
              <a:t>Advantages as between different jurisdictions in which to enforce?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blank">
  <a:themeElements>
    <a:clrScheme name="1_blank 3">
      <a:dk1>
        <a:srgbClr val="003366"/>
      </a:dk1>
      <a:lt1>
        <a:srgbClr val="FFFFFF"/>
      </a:lt1>
      <a:dk2>
        <a:srgbClr val="97BFE0"/>
      </a:dk2>
      <a:lt2>
        <a:srgbClr val="D7CDC5"/>
      </a:lt2>
      <a:accent1>
        <a:srgbClr val="FF9900"/>
      </a:accent1>
      <a:accent2>
        <a:srgbClr val="F3EEA3"/>
      </a:accent2>
      <a:accent3>
        <a:srgbClr val="FFFFFF"/>
      </a:accent3>
      <a:accent4>
        <a:srgbClr val="002A56"/>
      </a:accent4>
      <a:accent5>
        <a:srgbClr val="FFCAAA"/>
      </a:accent5>
      <a:accent6>
        <a:srgbClr val="DCD893"/>
      </a:accent6>
      <a:hlink>
        <a:srgbClr val="003366"/>
      </a:hlink>
      <a:folHlink>
        <a:srgbClr val="DAE8F4"/>
      </a:folHlink>
    </a:clrScheme>
    <a:fontScheme name="1_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127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rgbClr val="00004E"/>
            </a:solidFill>
            <a:effectLst/>
            <a:latin typeface="ITC Quay Sans Com Book" pitchFamily="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127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rgbClr val="00004E"/>
            </a:solidFill>
            <a:effectLst/>
            <a:latin typeface="ITC Quay Sans Com Book" pitchFamily="2" charset="0"/>
            <a:cs typeface="Arial" charset="0"/>
          </a:defRPr>
        </a:defPPr>
      </a:lstStyle>
    </a:lnDef>
  </a:objectDefaults>
  <a:extraClrSchemeLst>
    <a:extraClrScheme>
      <a:clrScheme name="1_blank 1">
        <a:dk1>
          <a:srgbClr val="003366"/>
        </a:dk1>
        <a:lt1>
          <a:srgbClr val="FFFFFF"/>
        </a:lt1>
        <a:dk2>
          <a:srgbClr val="97BFE0"/>
        </a:dk2>
        <a:lt2>
          <a:srgbClr val="D7CDC5"/>
        </a:lt2>
        <a:accent1>
          <a:srgbClr val="FF9900"/>
        </a:accent1>
        <a:accent2>
          <a:srgbClr val="F3EEA3"/>
        </a:accent2>
        <a:accent3>
          <a:srgbClr val="FFFFFF"/>
        </a:accent3>
        <a:accent4>
          <a:srgbClr val="002A56"/>
        </a:accent4>
        <a:accent5>
          <a:srgbClr val="FFCAAA"/>
        </a:accent5>
        <a:accent6>
          <a:srgbClr val="DCD893"/>
        </a:accent6>
        <a:hlink>
          <a:srgbClr val="003366"/>
        </a:hlink>
        <a:folHlink>
          <a:srgbClr val="5D96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2">
        <a:dk1>
          <a:srgbClr val="003366"/>
        </a:dk1>
        <a:lt1>
          <a:srgbClr val="FFFFFF"/>
        </a:lt1>
        <a:dk2>
          <a:srgbClr val="97BFE0"/>
        </a:dk2>
        <a:lt2>
          <a:srgbClr val="D7CDC5"/>
        </a:lt2>
        <a:accent1>
          <a:srgbClr val="FF9900"/>
        </a:accent1>
        <a:accent2>
          <a:srgbClr val="F3EEA3"/>
        </a:accent2>
        <a:accent3>
          <a:srgbClr val="FFFFFF"/>
        </a:accent3>
        <a:accent4>
          <a:srgbClr val="002A56"/>
        </a:accent4>
        <a:accent5>
          <a:srgbClr val="FFCAAA"/>
        </a:accent5>
        <a:accent6>
          <a:srgbClr val="DCD893"/>
        </a:accent6>
        <a:hlink>
          <a:srgbClr val="003366"/>
        </a:hlink>
        <a:folHlink>
          <a:srgbClr val="E3F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3">
        <a:dk1>
          <a:srgbClr val="003366"/>
        </a:dk1>
        <a:lt1>
          <a:srgbClr val="FFFFFF"/>
        </a:lt1>
        <a:dk2>
          <a:srgbClr val="97BFE0"/>
        </a:dk2>
        <a:lt2>
          <a:srgbClr val="D7CDC5"/>
        </a:lt2>
        <a:accent1>
          <a:srgbClr val="FF9900"/>
        </a:accent1>
        <a:accent2>
          <a:srgbClr val="F3EEA3"/>
        </a:accent2>
        <a:accent3>
          <a:srgbClr val="FFFFFF"/>
        </a:accent3>
        <a:accent4>
          <a:srgbClr val="002A56"/>
        </a:accent4>
        <a:accent5>
          <a:srgbClr val="FFCAAA"/>
        </a:accent5>
        <a:accent6>
          <a:srgbClr val="DCD893"/>
        </a:accent6>
        <a:hlink>
          <a:srgbClr val="003366"/>
        </a:hlink>
        <a:folHlink>
          <a:srgbClr val="DAE8F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318</TotalTime>
  <Words>811</Words>
  <Application>Microsoft Office PowerPoint</Application>
  <PresentationFormat>On-screen Show (4:3)</PresentationFormat>
  <Paragraphs>135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Verdana</vt:lpstr>
      <vt:lpstr>Times New Roman</vt:lpstr>
      <vt:lpstr>Wingdings</vt:lpstr>
      <vt:lpstr>ITC Quay Sans Com Book</vt:lpstr>
      <vt:lpstr>1_blank</vt:lpstr>
      <vt:lpstr>Enforcement of Foreign Judgments and Awards in England</vt:lpstr>
      <vt:lpstr>1. The Legislative Framework - Judgments</vt:lpstr>
      <vt:lpstr>2. The Legislative Framework - Arbitrations</vt:lpstr>
      <vt:lpstr>3. Status of Russian Judgments and Awards </vt:lpstr>
      <vt:lpstr>4. Enforcement in England under the     Brussels Regulation </vt:lpstr>
      <vt:lpstr>5. Enforcement under the 1920 and 1933     Acts</vt:lpstr>
      <vt:lpstr>6. Enforcement at Common Law</vt:lpstr>
      <vt:lpstr>7. Enforcement under the New York     Convention ss100-103 Arbitration Act 1996 </vt:lpstr>
      <vt:lpstr>8. Enforcement - Key Points to Consider</vt:lpstr>
      <vt:lpstr>9. Resisting – Key Points to Consider</vt:lpstr>
      <vt:lpstr>10. Enforcement Process in England</vt:lpstr>
      <vt:lpstr>11. Recent Experience in England </vt:lpstr>
    </vt:vector>
  </TitlesOfParts>
  <Company>Stephenson Harwood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Stephenson Harwood</dc:creator>
  <cp:lastModifiedBy>Rupert D'Cruz</cp:lastModifiedBy>
  <cp:revision>28</cp:revision>
  <dcterms:created xsi:type="dcterms:W3CDTF">2011-03-30T10:42:36Z</dcterms:created>
  <dcterms:modified xsi:type="dcterms:W3CDTF">2011-04-18T08:24:11Z</dcterms:modified>
</cp:coreProperties>
</file>