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1" r:id="rId4"/>
    <p:sldId id="262" r:id="rId5"/>
    <p:sldId id="258" r:id="rId6"/>
    <p:sldId id="264" r:id="rId7"/>
    <p:sldId id="265" r:id="rId8"/>
    <p:sldId id="266" r:id="rId9"/>
    <p:sldId id="278" r:id="rId10"/>
    <p:sldId id="267" r:id="rId11"/>
    <p:sldId id="276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9" r:id="rId20"/>
    <p:sldId id="259" r:id="rId21"/>
  </p:sldIdLst>
  <p:sldSz cx="10693400" cy="7561263"/>
  <p:notesSz cx="6669088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1AAE7"/>
    <a:srgbClr val="D6DB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4438" autoAdjust="0"/>
    <p:restoredTop sz="94660" autoAdjust="0"/>
  </p:normalViewPr>
  <p:slideViewPr>
    <p:cSldViewPr snapToObjects="1">
      <p:cViewPr>
        <p:scale>
          <a:sx n="100" d="100"/>
          <a:sy n="100" d="100"/>
        </p:scale>
        <p:origin x="-408" y="-84"/>
      </p:cViewPr>
      <p:guideLst>
        <p:guide orient="horz" pos="2200"/>
        <p:guide orient="horz" pos="4377"/>
        <p:guide orient="horz" pos="748"/>
        <p:guide pos="284"/>
        <p:guide pos="1735"/>
        <p:guide pos="1780"/>
        <p:guide pos="5364"/>
        <p:guide pos="64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032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8F00A9-D253-4AF5-90B1-FAC10CE313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5850A-AE05-4D0F-990A-62A35612E14B}" type="slidenum">
              <a:rPr lang="en-GB" smtClean="0"/>
              <a:pPr/>
              <a:t>0</a:t>
            </a:fld>
            <a:endParaRPr lang="en-GB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EE6-55EB-4F55-9FD7-754828AC1FE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3B4B7-6653-4A3D-AEA4-C6DDE79CA0C7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25750" y="1187450"/>
            <a:ext cx="7416800" cy="2305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825750" y="7164388"/>
            <a:ext cx="7416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lIns="67349" tIns="33674" rIns="67349" bIns="33674"/>
          <a:lstStyle/>
          <a:p>
            <a:endParaRPr lang="en-GB"/>
          </a:p>
        </p:txBody>
      </p:sp>
      <p:pic>
        <p:nvPicPr>
          <p:cNvPr id="6" name="Picture 15" descr="LONDON GUILDFORD PARIS NANTES SINGAPORE CLYDE_Master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350" y="395288"/>
            <a:ext cx="1727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2825750" y="1189038"/>
            <a:ext cx="7416800" cy="795337"/>
          </a:xfrm>
          <a:noFill/>
          <a:effectLst/>
        </p:spPr>
        <p:txBody>
          <a:bodyPr lIns="144000" tIns="78401" rIns="144000" bIns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2825750" y="1984375"/>
            <a:ext cx="7416800" cy="715963"/>
          </a:xfrm>
          <a:ln algn="ctr"/>
        </p:spPr>
        <p:txBody>
          <a:bodyPr lIns="144000" rIns="144000"/>
          <a:lstStyle>
            <a:lvl1pPr marL="0" indent="0" defTabSz="995363">
              <a:spcBef>
                <a:spcPct val="0"/>
              </a:spcBef>
              <a:buFont typeface="Wingdings" pitchFamily="2" charset="2"/>
              <a:buNone/>
              <a:defRPr sz="2400">
                <a:solidFill>
                  <a:schemeClr val="folHlink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Titl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xfrm>
            <a:off x="2825750" y="7267575"/>
            <a:ext cx="74168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99225" y="1187450"/>
            <a:ext cx="2016125" cy="57610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850" y="1187450"/>
            <a:ext cx="5895975" cy="57610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1187450"/>
            <a:ext cx="2303463" cy="1220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25750" y="1187450"/>
            <a:ext cx="2768600" cy="576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46750" y="1187450"/>
            <a:ext cx="2768600" cy="5761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1187450"/>
            <a:ext cx="2303463" cy="1220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825750" y="1187450"/>
            <a:ext cx="5689600" cy="57610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25750" y="7265988"/>
            <a:ext cx="7416800" cy="1682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21014244_1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25750" y="1187450"/>
            <a:ext cx="2768600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46750" y="1187450"/>
            <a:ext cx="2768600" cy="576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FooterPlaceholder" descr="&lt;footer&gt;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0850" y="1187450"/>
            <a:ext cx="2303463" cy="122078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dist="76200" dir="10800000" algn="ctr" rotWithShape="0">
              <a:schemeClr val="accent1"/>
            </a:outerShdw>
          </a:effectLst>
        </p:spPr>
        <p:txBody>
          <a:bodyPr vert="horz" wrap="square" lIns="117601" tIns="0" rIns="0" bIns="23520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0" y="1187450"/>
            <a:ext cx="568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1" name="SlideFooterPlaceholder" descr="&lt;footer&gt;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0" y="7265988"/>
            <a:ext cx="74168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>
                <a:solidFill>
                  <a:schemeClr val="bg2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21014244_1</a:t>
            </a:r>
          </a:p>
        </p:txBody>
      </p:sp>
      <p:sp>
        <p:nvSpPr>
          <p:cNvPr id="1029" name="Line 2"/>
          <p:cNvSpPr>
            <a:spLocks noChangeShapeType="1"/>
          </p:cNvSpPr>
          <p:nvPr/>
        </p:nvSpPr>
        <p:spPr bwMode="auto">
          <a:xfrm>
            <a:off x="2825750" y="7164388"/>
            <a:ext cx="7416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lIns="67349" tIns="33674" rIns="67349" bIns="33674"/>
          <a:lstStyle/>
          <a:p>
            <a:endParaRPr lang="en-GB"/>
          </a:p>
        </p:txBody>
      </p:sp>
      <p:pic>
        <p:nvPicPr>
          <p:cNvPr id="1030" name="Picture 10" descr="LONDON GUILDFORD PARIS NANTES SINGAPORE CLYDE_Master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15350" y="395288"/>
            <a:ext cx="1727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sldNum="0" hdr="0" dt="0"/>
  <p:txStyles>
    <p:titleStyle>
      <a:lvl1pPr algn="l" defTabSz="995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+mj-lt"/>
          <a:ea typeface="+mj-ea"/>
          <a:cs typeface="+mj-cs"/>
        </a:defRPr>
      </a:lvl1pPr>
      <a:lvl2pPr algn="l" defTabSz="995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995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995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995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995363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defTabSz="995363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defTabSz="995363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defTabSz="995363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271463" indent="-271463" algn="l" defTabSz="1042988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179388" algn="l" defTabSz="1042988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SzPct val="110000"/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2pPr>
      <a:lvl3pPr marL="633413" indent="-179388" algn="l" defTabSz="1042988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3pPr>
      <a:lvl4pPr marL="809625" indent="-174625" algn="l" defTabSz="1042988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4pPr>
      <a:lvl5pPr marL="990600" indent="-179388" algn="l" defTabSz="1042988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1447800" indent="-179388" algn="l" defTabSz="1042988" rtl="0" fontAlgn="base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1905000" indent="-179388" algn="l" defTabSz="1042988" rtl="0" fontAlgn="base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2362200" indent="-179388" algn="l" defTabSz="1042988" rtl="0" fontAlgn="base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2819400" indent="-179388" algn="l" defTabSz="1042988" rtl="0" fontAlgn="base">
        <a:spcBef>
          <a:spcPct val="40000"/>
        </a:spcBef>
        <a:spcAft>
          <a:spcPct val="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FooterPlaceholder" descr="&lt;footer&gt;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3075" name="Text Placeholder 3"/>
          <p:cNvSpPr>
            <a:spLocks/>
          </p:cNvSpPr>
          <p:nvPr/>
        </p:nvSpPr>
        <p:spPr bwMode="gray">
          <a:xfrm>
            <a:off x="450850" y="3635375"/>
            <a:ext cx="2317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995363">
              <a:spcBef>
                <a:spcPct val="40000"/>
              </a:spcBef>
              <a:buClr>
                <a:schemeClr val="tx2"/>
              </a:buClr>
              <a:buSzPct val="80000"/>
            </a:pPr>
            <a:r>
              <a:rPr lang="en-GB" sz="1700">
                <a:solidFill>
                  <a:schemeClr val="tx2"/>
                </a:solidFill>
              </a:rPr>
              <a:t>12 </a:t>
            </a:r>
            <a:r>
              <a:rPr lang="ru-RU" sz="1700">
                <a:solidFill>
                  <a:schemeClr val="tx2"/>
                </a:solidFill>
              </a:rPr>
              <a:t>апреля</a:t>
            </a:r>
            <a:r>
              <a:rPr lang="en-GB" sz="1700">
                <a:solidFill>
                  <a:schemeClr val="tx2"/>
                </a:solidFill>
              </a:rPr>
              <a:t> 2011</a:t>
            </a:r>
            <a:r>
              <a:rPr lang="ru-RU" sz="1700">
                <a:solidFill>
                  <a:schemeClr val="tx2"/>
                </a:solidFill>
              </a:rPr>
              <a:t> г.</a:t>
            </a:r>
            <a:endParaRPr lang="en-GB" sz="1700">
              <a:solidFill>
                <a:schemeClr val="tx2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50850" y="1187450"/>
            <a:ext cx="2303463" cy="2303463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endParaRPr lang="ru-RU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gray">
          <a:xfrm>
            <a:off x="2754313" y="1577975"/>
            <a:ext cx="7488237" cy="40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44000" tIns="78401" rIns="144000" bIns="0" anchor="b">
            <a:spAutoFit/>
          </a:bodyPr>
          <a:lstStyle/>
          <a:p>
            <a:pPr algn="l" defTabSz="995363" eaLnBrk="0" hangingPunct="0">
              <a:lnSpc>
                <a:spcPct val="90000"/>
              </a:lnSpc>
            </a:pPr>
            <a:r>
              <a:rPr lang="ru-RU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Разрешение в </a:t>
            </a: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ru-RU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нглии споров между акционерами</a:t>
            </a:r>
            <a:endParaRPr lang="en-GB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971550"/>
            <a:ext cx="2303463" cy="1549400"/>
          </a:xfrm>
        </p:spPr>
        <p:txBody>
          <a:bodyPr/>
          <a:lstStyle/>
          <a:p>
            <a:pPr eaLnBrk="1" hangingPunct="1"/>
            <a:r>
              <a:rPr lang="ru-RU" smtClean="0"/>
              <a:t>Пример пункта о правах на совместную продажу акций</a:t>
            </a:r>
            <a:endParaRPr lang="en-GB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4313" y="971550"/>
            <a:ext cx="7664450" cy="5761038"/>
          </a:xfrm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b="1" smtClean="0"/>
              <a:t>1	</a:t>
            </a:r>
            <a:r>
              <a:rPr lang="ru-RU" sz="1300" b="1" smtClean="0"/>
              <a:t>ПРАВА НА СОВМЕСТНУЮ ПРОДАЖУ АКЦИЙ ПРИ ПЕРЕДАЧЕ КОНТРОЛЯ</a:t>
            </a:r>
            <a:endParaRPr lang="en-GB" sz="1300" b="1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1.1	</a:t>
            </a:r>
            <a:r>
              <a:rPr lang="ru-RU" sz="1300" smtClean="0"/>
              <a:t>Положения Пунктов</a:t>
            </a:r>
            <a:r>
              <a:rPr lang="en-GB" sz="1300" smtClean="0"/>
              <a:t> 1.2</a:t>
            </a:r>
            <a:r>
              <a:rPr lang="ru-RU" sz="1300" smtClean="0"/>
              <a:t>-</a:t>
            </a:r>
            <a:r>
              <a:rPr lang="en-GB" sz="1300" smtClean="0"/>
              <a:t>1.6 </a:t>
            </a:r>
            <a:r>
              <a:rPr lang="ru-RU" sz="1300" smtClean="0"/>
              <a:t>действуют в тех случаях, когда в рамках одной или нескольких связанных сделок один или несколько Продавцов предлагают передать какие-либо Акции</a:t>
            </a:r>
            <a:r>
              <a:rPr lang="en-GB" sz="1300" smtClean="0"/>
              <a:t> (“</a:t>
            </a:r>
            <a:r>
              <a:rPr lang="ru-RU" sz="1300" b="1" smtClean="0"/>
              <a:t>Предлагаемая передача</a:t>
            </a:r>
            <a:r>
              <a:rPr lang="en-GB" sz="1300" smtClean="0"/>
              <a:t>”)</a:t>
            </a:r>
            <a:r>
              <a:rPr lang="ru-RU" sz="1300" smtClean="0"/>
              <a:t>, которая в случае осуществления приведет к приобретению каким-либо лицом </a:t>
            </a:r>
            <a:r>
              <a:rPr lang="en-GB" sz="1300" smtClean="0"/>
              <a:t>(“</a:t>
            </a:r>
            <a:r>
              <a:rPr lang="ru-RU" sz="1300" b="1" smtClean="0"/>
              <a:t>Покупателем</a:t>
            </a:r>
            <a:r>
              <a:rPr lang="en-GB" sz="1300" smtClean="0"/>
              <a:t>”)</a:t>
            </a:r>
            <a:r>
              <a:rPr lang="ru-RU" sz="1300" smtClean="0"/>
              <a:t> и каким-либо лицом, действующим сообща с Покупателем, контрольного пакета акций Компании</a:t>
            </a:r>
            <a:r>
              <a:rPr lang="en-GB" sz="1300" smtClean="0"/>
              <a:t>. 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1.2	</a:t>
            </a:r>
            <a:r>
              <a:rPr lang="ru-RU" sz="1300" smtClean="0"/>
              <a:t>Перед тем как предлагать передачу, Продавец добивается того, чтобы</a:t>
            </a:r>
            <a:r>
              <a:rPr lang="en-GB" sz="1300" smtClean="0"/>
              <a:t> </a:t>
            </a:r>
            <a:r>
              <a:rPr lang="ru-RU" sz="1300" smtClean="0"/>
              <a:t>Покупатель сделал другим Акционерам предложение</a:t>
            </a:r>
            <a:r>
              <a:rPr lang="en-GB" sz="1300" smtClean="0"/>
              <a:t> (“</a:t>
            </a:r>
            <a:r>
              <a:rPr lang="ru-RU" sz="1300" b="1" smtClean="0"/>
              <a:t>Предложение</a:t>
            </a:r>
            <a:r>
              <a:rPr lang="en-GB" sz="1300" smtClean="0"/>
              <a:t>”) </a:t>
            </a:r>
            <a:r>
              <a:rPr lang="ru-RU" sz="1300" smtClean="0"/>
              <a:t>о покупке всех имеющихся у них Акций за вознаграждение наличными деньгами за одну Акцию, которая равна как минимум самой высокой цене за одну Акцию, предлагаемой или выплачиваемой Покупателем или каким-либо лицом, действующим сообща с Покупателем</a:t>
            </a:r>
            <a:r>
              <a:rPr lang="en-GB" sz="1300" smtClean="0"/>
              <a:t>, </a:t>
            </a:r>
            <a:r>
              <a:rPr lang="ru-RU" sz="1300" smtClean="0"/>
              <a:t>в рамках Предлагаемой передачи или какой-либо связанной предыдущей сделки в течение </a:t>
            </a:r>
            <a:r>
              <a:rPr lang="en-GB" sz="1300" smtClean="0"/>
              <a:t>6 </a:t>
            </a:r>
            <a:r>
              <a:rPr lang="ru-RU" sz="1300" smtClean="0"/>
              <a:t>месяцев до даты Предлагаемой передачи</a:t>
            </a:r>
            <a:r>
              <a:rPr lang="en-GB" sz="1300" smtClean="0"/>
              <a:t> (“</a:t>
            </a:r>
            <a:r>
              <a:rPr lang="ru-RU" sz="1300" b="1" smtClean="0"/>
              <a:t>Указанная цена</a:t>
            </a:r>
            <a:r>
              <a:rPr lang="en-GB" sz="1300" smtClean="0"/>
              <a:t>”). 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1.3	</a:t>
            </a:r>
            <a:r>
              <a:rPr lang="ru-RU" sz="1300" smtClean="0"/>
              <a:t>Предложение направляется посредством письменного уведомления</a:t>
            </a:r>
            <a:r>
              <a:rPr lang="en-GB" sz="1300" smtClean="0"/>
              <a:t> (“</a:t>
            </a:r>
            <a:r>
              <a:rPr lang="ru-RU" sz="1300" b="1" smtClean="0"/>
              <a:t>Уведомление о Предложении</a:t>
            </a:r>
            <a:r>
              <a:rPr lang="en-GB" sz="1300" smtClean="0"/>
              <a:t>”)</a:t>
            </a:r>
            <a:r>
              <a:rPr lang="ru-RU" sz="1300" smtClean="0"/>
              <a:t> минимум за</a:t>
            </a:r>
            <a:r>
              <a:rPr lang="en-GB" sz="1300" smtClean="0"/>
              <a:t> 15 </a:t>
            </a:r>
            <a:r>
              <a:rPr lang="ru-RU" sz="1300" smtClean="0"/>
              <a:t>Рабочих дней</a:t>
            </a:r>
            <a:r>
              <a:rPr lang="en-GB" sz="1300" smtClean="0"/>
              <a:t> (“</a:t>
            </a:r>
            <a:r>
              <a:rPr lang="ru-RU" sz="1300" b="1" smtClean="0"/>
              <a:t>Срок действия Предложения</a:t>
            </a:r>
            <a:r>
              <a:rPr lang="en-GB" sz="1300" smtClean="0"/>
              <a:t>”) </a:t>
            </a:r>
            <a:r>
              <a:rPr lang="ru-RU" sz="1300" smtClean="0"/>
              <a:t>до предлагаемой даты продажи</a:t>
            </a:r>
            <a:r>
              <a:rPr lang="en-GB" sz="1300" smtClean="0"/>
              <a:t> (“</a:t>
            </a:r>
            <a:r>
              <a:rPr lang="ru-RU" sz="1300" b="1" smtClean="0"/>
              <a:t>Дата продажи</a:t>
            </a:r>
            <a:r>
              <a:rPr lang="en-GB" sz="1300" smtClean="0"/>
              <a:t>”). </a:t>
            </a:r>
            <a:r>
              <a:rPr lang="ru-RU" sz="1300" smtClean="0"/>
              <a:t>В части, не описанной в каких-либо сопроводительных документах, в Уведомлении о Предложении указываются</a:t>
            </a:r>
            <a:r>
              <a:rPr lang="en-GB" sz="1300" smtClean="0"/>
              <a:t>: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1.3.1	</a:t>
            </a:r>
            <a:r>
              <a:rPr lang="ru-RU" sz="1300" smtClean="0"/>
              <a:t>личность Покупателя</a:t>
            </a:r>
            <a:r>
              <a:rPr lang="en-GB" sz="1300" smtClean="0"/>
              <a:t>;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1.3.2	</a:t>
            </a:r>
            <a:r>
              <a:rPr lang="ru-RU" sz="1300" smtClean="0"/>
              <a:t>покупная цена и другие условия оплаты</a:t>
            </a:r>
            <a:r>
              <a:rPr lang="en-GB" sz="1300" smtClean="0"/>
              <a:t>;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1.3.3	</a:t>
            </a:r>
            <a:r>
              <a:rPr lang="ru-RU" sz="1300" smtClean="0"/>
              <a:t>Дата продажи</a:t>
            </a:r>
            <a:r>
              <a:rPr lang="en-GB" sz="1300" smtClean="0"/>
              <a:t>; </a:t>
            </a:r>
            <a:r>
              <a:rPr lang="ru-RU" sz="1300" smtClean="0"/>
              <a:t>и</a:t>
            </a:r>
            <a:endParaRPr lang="en-GB" sz="13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1.3.4	</a:t>
            </a:r>
            <a:r>
              <a:rPr lang="ru-RU" sz="1300" smtClean="0"/>
              <a:t>количество Акций, которое Покупатель предлагает купить</a:t>
            </a:r>
            <a:r>
              <a:rPr lang="en-GB" sz="1300" smtClean="0"/>
              <a:t> (“</a:t>
            </a:r>
            <a:r>
              <a:rPr lang="ru-RU" sz="1300" b="1" smtClean="0"/>
              <a:t>Акции, указанные в Предложении</a:t>
            </a:r>
            <a:r>
              <a:rPr lang="en-GB" sz="1300" smtClean="0"/>
              <a:t>”).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1.4	</a:t>
            </a:r>
            <a:r>
              <a:rPr lang="ru-RU" sz="1300" smtClean="0"/>
              <a:t>Если Покупатель не направляет Предложение всем держателям Акций Компании в соответствии с Пунктами</a:t>
            </a:r>
            <a:r>
              <a:rPr lang="en-GB" sz="1300" smtClean="0"/>
              <a:t> 1.2 </a:t>
            </a:r>
            <a:r>
              <a:rPr lang="ru-RU" sz="1300" smtClean="0"/>
              <a:t>и</a:t>
            </a:r>
            <a:r>
              <a:rPr lang="en-GB" sz="1300" smtClean="0"/>
              <a:t> 1.3, </a:t>
            </a:r>
            <a:r>
              <a:rPr lang="ru-RU" sz="1300" smtClean="0"/>
              <a:t>Продавец не имеет права выполнить Предлагаемую передачу и Компания не регистрирует никакую передачу Акций, выполненную в соответствии с Предлагаемой передачей</a:t>
            </a:r>
            <a:r>
              <a:rPr lang="en-GB" sz="1300" smtClean="0"/>
              <a:t>.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1.5	</a:t>
            </a:r>
            <a:r>
              <a:rPr lang="ru-RU" sz="1300" smtClean="0"/>
              <a:t>Если какой-либо Акционер</a:t>
            </a:r>
            <a:r>
              <a:rPr lang="en-GB" sz="1300" smtClean="0"/>
              <a:t> (“</a:t>
            </a:r>
            <a:r>
              <a:rPr lang="ru-RU" sz="1300" b="1" smtClean="0"/>
              <a:t>Принимающий Акционер</a:t>
            </a:r>
            <a:r>
              <a:rPr lang="en-GB" sz="1300" smtClean="0"/>
              <a:t>”) </a:t>
            </a:r>
            <a:r>
              <a:rPr lang="ru-RU" sz="1300" smtClean="0"/>
              <a:t>принимает Предложение в течение Срока действия Предложения</a:t>
            </a:r>
            <a:r>
              <a:rPr lang="en-GB" sz="1300" smtClean="0"/>
              <a:t>, </a:t>
            </a:r>
            <a:r>
              <a:rPr lang="ru-RU" sz="1300" smtClean="0"/>
              <a:t>Предлагаемая передача осуществляется при условии покупки всех Акций Принимающих Акционеров, указанных в Предложении</a:t>
            </a:r>
            <a:r>
              <a:rPr lang="en-GB" sz="1300" smtClean="0"/>
              <a:t>.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1.6	</a:t>
            </a:r>
            <a:r>
              <a:rPr lang="ru-RU" sz="1300" smtClean="0"/>
              <a:t>В отношении Предлагаемой передачи действуют положения о преимущественном праве на покупку в Пункте</a:t>
            </a:r>
            <a:r>
              <a:rPr lang="en-GB" sz="1300" smtClean="0"/>
              <a:t> </a:t>
            </a:r>
            <a:r>
              <a:rPr lang="en-GB" sz="1300" i="1" smtClean="0"/>
              <a:t>z</a:t>
            </a:r>
            <a:r>
              <a:rPr lang="en-GB" sz="1300" smtClean="0"/>
              <a:t> (</a:t>
            </a:r>
            <a:r>
              <a:rPr lang="ru-RU" sz="1300" smtClean="0"/>
              <a:t>Преимущественное право на покупку в отношении передач</a:t>
            </a:r>
            <a:r>
              <a:rPr lang="en-GB" sz="1300" smtClean="0"/>
              <a:t>), </a:t>
            </a:r>
            <a:r>
              <a:rPr lang="ru-RU" sz="1300" smtClean="0"/>
              <a:t>но данные положения не распространяются на покупку Акций, указанных в Предложении, у Принимающих Акционеров</a:t>
            </a:r>
            <a:r>
              <a:rPr lang="en-GB" sz="130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1900238"/>
          </a:xfrm>
        </p:spPr>
        <p:txBody>
          <a:bodyPr/>
          <a:lstStyle/>
          <a:p>
            <a:pPr eaLnBrk="1" hangingPunct="1"/>
            <a:r>
              <a:rPr lang="ru-RU" smtClean="0"/>
              <a:t>Пример пункта о правах на принуждение к совместной продаже</a:t>
            </a:r>
            <a:endParaRPr lang="en-GB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0" y="1187450"/>
            <a:ext cx="6807200" cy="5761038"/>
          </a:xfrm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b="1" smtClean="0"/>
              <a:t>2	</a:t>
            </a:r>
            <a:r>
              <a:rPr lang="ru-RU" sz="1300" b="1" smtClean="0"/>
              <a:t> ПРАВА НА ПРИНУЖДЕНИЕ К СОВМЕСТНОЙ ПРОДАЖЕ АКЦИЙ ПРИ ПЕРЕДАЧЕ КОНТРОЛЯ</a:t>
            </a:r>
            <a:endParaRPr lang="en-GB" sz="1300" b="1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2.1	</a:t>
            </a:r>
            <a:r>
              <a:rPr lang="ru-RU" sz="1300" smtClean="0"/>
              <a:t>Если держатели минимум</a:t>
            </a:r>
            <a:r>
              <a:rPr lang="en-GB" sz="1300" smtClean="0"/>
              <a:t> 51% </a:t>
            </a:r>
            <a:r>
              <a:rPr lang="ru-RU" sz="1300" smtClean="0"/>
              <a:t>выпущенных Акций</a:t>
            </a:r>
            <a:r>
              <a:rPr lang="en-GB" sz="1300" smtClean="0"/>
              <a:t> </a:t>
            </a:r>
            <a:r>
              <a:rPr lang="ru-RU" sz="1300" smtClean="0"/>
              <a:t>на данный момент</a:t>
            </a:r>
            <a:r>
              <a:rPr lang="en-GB" sz="1300" smtClean="0"/>
              <a:t> (“</a:t>
            </a:r>
            <a:r>
              <a:rPr lang="ru-RU" sz="1300" b="1" smtClean="0"/>
              <a:t>Акционеры-продавцы</a:t>
            </a:r>
            <a:r>
              <a:rPr lang="en-GB" sz="1300" smtClean="0"/>
              <a:t>”) </a:t>
            </a:r>
            <a:r>
              <a:rPr lang="ru-RU" sz="1300" smtClean="0"/>
              <a:t>намереваются передать всю свою долю Акций</a:t>
            </a:r>
            <a:r>
              <a:rPr lang="en-GB" sz="1300" smtClean="0"/>
              <a:t> “</a:t>
            </a:r>
            <a:r>
              <a:rPr lang="ru-RU" sz="1300" b="1" smtClean="0"/>
              <a:t>Акции Продавцов</a:t>
            </a:r>
            <a:r>
              <a:rPr lang="en-GB" sz="1300" smtClean="0"/>
              <a:t>”) </a:t>
            </a:r>
            <a:r>
              <a:rPr lang="ru-RU" sz="1300" smtClean="0"/>
              <a:t>добросовестному</a:t>
            </a:r>
            <a:r>
              <a:rPr lang="en-GB" sz="1300" smtClean="0"/>
              <a:t> </a:t>
            </a:r>
            <a:r>
              <a:rPr lang="ru-RU" sz="1300" smtClean="0"/>
              <a:t>независимому покупателю</a:t>
            </a:r>
            <a:r>
              <a:rPr lang="en-GB" sz="1300" smtClean="0"/>
              <a:t> (“</a:t>
            </a:r>
            <a:r>
              <a:rPr lang="ru-RU" sz="1300" b="1" smtClean="0"/>
              <a:t>Предлагаемому Покупателю</a:t>
            </a:r>
            <a:r>
              <a:rPr lang="en-GB" sz="1300" smtClean="0"/>
              <a:t>”), </a:t>
            </a:r>
            <a:r>
              <a:rPr lang="ru-RU" sz="1300" smtClean="0"/>
              <a:t>Акционеры-продавцы могут потребовать, чтобы все прочие Акционеры</a:t>
            </a:r>
            <a:r>
              <a:rPr lang="en-GB" sz="1300" smtClean="0"/>
              <a:t> (“</a:t>
            </a:r>
            <a:r>
              <a:rPr lang="ru-RU" sz="1300" b="1" smtClean="0"/>
              <a:t>Акционеры, принуждаемые к продаже</a:t>
            </a:r>
            <a:r>
              <a:rPr lang="en-GB" sz="1300" smtClean="0"/>
              <a:t>”)</a:t>
            </a:r>
            <a:r>
              <a:rPr lang="ru-RU" sz="1300" smtClean="0"/>
              <a:t> продали и передали все свои Акции Предлагаемому Покупателю</a:t>
            </a:r>
            <a:r>
              <a:rPr lang="en-GB" sz="1300" smtClean="0"/>
              <a:t> (</a:t>
            </a:r>
            <a:r>
              <a:rPr lang="ru-RU" sz="1300" smtClean="0"/>
              <a:t>или в соответствии с указаниями Предлагаемого Покупателя</a:t>
            </a:r>
            <a:r>
              <a:rPr lang="en-GB" sz="1300" smtClean="0"/>
              <a:t>) </a:t>
            </a:r>
            <a:r>
              <a:rPr lang="ru-RU" sz="1300" smtClean="0"/>
              <a:t>согласно положениям настоящего Пункта</a:t>
            </a:r>
            <a:r>
              <a:rPr lang="en-GB" sz="1300" smtClean="0"/>
              <a:t> (“</a:t>
            </a:r>
            <a:r>
              <a:rPr lang="ru-RU" sz="1300" b="1" smtClean="0"/>
              <a:t>Принуждение к совместной продаже акций</a:t>
            </a:r>
            <a:r>
              <a:rPr lang="en-GB" sz="1300" smtClean="0"/>
              <a:t>”).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2.2	</a:t>
            </a:r>
            <a:r>
              <a:rPr lang="ru-RU" sz="1300" smtClean="0"/>
              <a:t>Акционеры-продавцы могут воспользоваться правом принуждения к совместной продаже акций, направив письменное уведомление об этом</a:t>
            </a:r>
            <a:r>
              <a:rPr lang="en-GB" sz="1300" smtClean="0"/>
              <a:t> (“</a:t>
            </a:r>
            <a:r>
              <a:rPr lang="ru-RU" sz="1300" b="1" smtClean="0"/>
              <a:t>Уведомление о принуждении к совместной продаже акций</a:t>
            </a:r>
            <a:r>
              <a:rPr lang="en-GB" sz="1300" smtClean="0"/>
              <a:t>”) </a:t>
            </a:r>
            <a:r>
              <a:rPr lang="ru-RU" sz="1300" smtClean="0"/>
              <a:t>в любое время до передачи Акций Продавцов Предлагаемому Покупателю</a:t>
            </a:r>
            <a:r>
              <a:rPr lang="en-GB" sz="1300" smtClean="0"/>
              <a:t>. </a:t>
            </a:r>
            <a:r>
              <a:rPr lang="ru-RU" sz="1300" smtClean="0"/>
              <a:t>В Уведомлении о принуждении к совместной продаже акций указывается</a:t>
            </a:r>
            <a:r>
              <a:rPr lang="en-GB" sz="1300" smtClean="0"/>
              <a:t>: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2.2.1	</a:t>
            </a:r>
            <a:r>
              <a:rPr lang="ru-RU" sz="1300" smtClean="0"/>
              <a:t>что Акционеры, принуждаемые к продаже, должны передать все свои Акции</a:t>
            </a:r>
            <a:r>
              <a:rPr lang="en-GB" sz="1300" smtClean="0"/>
              <a:t> (“</a:t>
            </a:r>
            <a:r>
              <a:rPr lang="ru-RU" sz="1300" b="1" smtClean="0"/>
              <a:t>Акции, подлежащие продаже</a:t>
            </a:r>
            <a:r>
              <a:rPr lang="en-GB" sz="1300" smtClean="0"/>
              <a:t>”) </a:t>
            </a:r>
            <a:r>
              <a:rPr lang="ru-RU" sz="1300" smtClean="0"/>
              <a:t>в соответствии с настоящим Пунктом</a:t>
            </a:r>
            <a:r>
              <a:rPr lang="en-GB" sz="1300" smtClean="0"/>
              <a:t> 2;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2.2.2	</a:t>
            </a:r>
            <a:r>
              <a:rPr lang="ru-RU" sz="1300" smtClean="0"/>
              <a:t>лицо, которому должны быть переданы Акции, подлежащие продаже</a:t>
            </a:r>
            <a:r>
              <a:rPr lang="en-GB" sz="1300" smtClean="0"/>
              <a:t>;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2.2.3	</a:t>
            </a:r>
            <a:r>
              <a:rPr lang="ru-RU" sz="1300" smtClean="0"/>
              <a:t>вознаграждение, выплачиваемое за Акции, подлежащие продаже, размер которого за каждую подлежащую продаже Акцию</a:t>
            </a:r>
            <a:r>
              <a:rPr lang="en-GB" sz="1300" smtClean="0"/>
              <a:t> </a:t>
            </a:r>
            <a:r>
              <a:rPr lang="ru-RU" sz="1300" smtClean="0"/>
              <a:t>как минимум равен цене за одну акцию, предлагаемой Предлагаемым Покупателем за Акции Продавцов</a:t>
            </a:r>
            <a:r>
              <a:rPr lang="en-GB" sz="1300" smtClean="0"/>
              <a:t>; </a:t>
            </a:r>
            <a:r>
              <a:rPr lang="ru-RU" sz="1300" smtClean="0"/>
              <a:t>и</a:t>
            </a:r>
            <a:endParaRPr lang="en-GB" sz="13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	2.2.4	</a:t>
            </a:r>
            <a:r>
              <a:rPr lang="ru-RU" sz="1300" smtClean="0"/>
              <a:t>предлагаемую дату передачи</a:t>
            </a:r>
            <a:r>
              <a:rPr lang="en-GB" sz="1300" smtClean="0"/>
              <a:t>. 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2.3	</a:t>
            </a:r>
            <a:r>
              <a:rPr lang="ru-RU" sz="1300" smtClean="0"/>
              <a:t>Направленное Уведомление о принуждении к совместной продаже акций является безотзывным</a:t>
            </a:r>
            <a:r>
              <a:rPr lang="en-GB" sz="1300" smtClean="0"/>
              <a:t>. </a:t>
            </a:r>
            <a:r>
              <a:rPr lang="ru-RU" sz="1300" smtClean="0"/>
              <a:t>Однако Уведомление о принуждении к совместной продаже акций теряет силу, если по какой-либо причине</a:t>
            </a:r>
            <a:r>
              <a:rPr lang="en-GB" sz="1300" smtClean="0"/>
              <a:t> </a:t>
            </a:r>
            <a:r>
              <a:rPr lang="ru-RU" sz="1300" smtClean="0"/>
              <a:t>Акционеры-продавцы не продали Акции Продавцов Предлагаемому Покупателю в течение</a:t>
            </a:r>
            <a:r>
              <a:rPr lang="en-GB" sz="1300" smtClean="0"/>
              <a:t> 30 </a:t>
            </a:r>
            <a:r>
              <a:rPr lang="ru-RU" sz="1300" smtClean="0"/>
              <a:t>рабочих дней</a:t>
            </a:r>
            <a:r>
              <a:rPr lang="en-GB" sz="1300" smtClean="0"/>
              <a:t>. </a:t>
            </a:r>
            <a:r>
              <a:rPr lang="ru-RU" sz="1300" smtClean="0"/>
              <a:t>После того как какое-либо Уведомление о принуждении к совместной продаже акций теряет силу, Акционеры-продавцы могут направлять другие Уведомления о принуждении к совместной продаже акций.</a:t>
            </a:r>
            <a:r>
              <a:rPr lang="en-GB" sz="1300" smtClean="0"/>
              <a:t> 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300" smtClean="0"/>
              <a:t>2.4	</a:t>
            </a:r>
            <a:r>
              <a:rPr lang="ru-RU" sz="1300" smtClean="0"/>
              <a:t>Никакое Уведомление о принуждении к совместной продаже акций не может принудить Акционера, принуждаемого к продаже, согласиться на какие-либо условия, кроме тех, которые прямо изложены в настоящем Пункте</a:t>
            </a:r>
            <a:r>
              <a:rPr lang="en-GB" sz="1300" smtClean="0"/>
              <a:t> 2.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569913"/>
          </a:xfrm>
        </p:spPr>
        <p:txBody>
          <a:bodyPr/>
          <a:lstStyle/>
          <a:p>
            <a:pPr eaLnBrk="1" hangingPunct="1"/>
            <a:r>
              <a:rPr lang="ru-RU" smtClean="0"/>
              <a:t>Однако</a:t>
            </a:r>
            <a:r>
              <a:rPr lang="en-GB" smtClean="0"/>
              <a:t>…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Невозможно предвидеть все проблемы, которые могут возникнуть</a:t>
            </a:r>
            <a:endParaRPr lang="en-GB" smtClean="0"/>
          </a:p>
          <a:p>
            <a:pPr eaLnBrk="1" hangingPunct="1"/>
            <a:r>
              <a:rPr lang="ru-RU" smtClean="0"/>
              <a:t>Например,</a:t>
            </a:r>
            <a:r>
              <a:rPr lang="en-GB" smtClean="0"/>
              <a:t> BP-</a:t>
            </a:r>
            <a:r>
              <a:rPr lang="ru-RU" smtClean="0"/>
              <a:t>ТНК</a:t>
            </a:r>
            <a:r>
              <a:rPr lang="en-GB" smtClean="0"/>
              <a:t>: </a:t>
            </a:r>
            <a:r>
              <a:rPr lang="ru-RU" smtClean="0"/>
              <a:t>акционерное соглашение имеется</a:t>
            </a:r>
            <a:r>
              <a:rPr lang="en-GB" smtClean="0"/>
              <a:t>, </a:t>
            </a:r>
            <a:r>
              <a:rPr lang="ru-RU" smtClean="0"/>
              <a:t>но возникли непредвиденные фактические обстоятельства</a:t>
            </a:r>
            <a:endParaRPr lang="en-GB" smtClean="0"/>
          </a:p>
          <a:p>
            <a:pPr eaLnBrk="1" hangingPunct="1"/>
            <a:r>
              <a:rPr lang="en-GB" smtClean="0"/>
              <a:t>…</a:t>
            </a:r>
            <a:r>
              <a:rPr lang="ru-RU" smtClean="0"/>
              <a:t>следовательно, акционерное соглашение также должно включать положения о разрешении тупиковых ситуаций и споров.</a:t>
            </a: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1235075"/>
          </a:xfrm>
        </p:spPr>
        <p:txBody>
          <a:bodyPr/>
          <a:lstStyle/>
          <a:p>
            <a:pPr eaLnBrk="1" hangingPunct="1"/>
            <a:r>
              <a:rPr lang="ru-RU" smtClean="0"/>
              <a:t>Пример пункта о тупиковой ситуации</a:t>
            </a:r>
            <a:endParaRPr lang="en-GB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0" y="1187450"/>
            <a:ext cx="6378575" cy="5761038"/>
          </a:xfrm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b="1" smtClean="0"/>
              <a:t>	</a:t>
            </a:r>
            <a:r>
              <a:rPr lang="en-GB" sz="1500" b="1" smtClean="0"/>
              <a:t>z) </a:t>
            </a:r>
            <a:r>
              <a:rPr lang="ru-RU" sz="1500" b="1" smtClean="0"/>
              <a:t>ТУПИКОВАЯ СИТУАЦИЯ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В том случае, если Акционер или Совет директоров не дают согласия по вопросу, по которому в соответствии с настоящим Соглашением требуется их единодушное согласие, такое положение представляет собой </a:t>
            </a:r>
            <a:r>
              <a:rPr lang="en-GB" sz="1500" smtClean="0"/>
              <a:t>«</a:t>
            </a:r>
            <a:r>
              <a:rPr lang="ru-RU" sz="1500" b="1" smtClean="0"/>
              <a:t>Тупиковую ситуацию</a:t>
            </a:r>
            <a:r>
              <a:rPr lang="en-GB" sz="1500" smtClean="0"/>
              <a:t>".</a:t>
            </a:r>
            <a:endParaRPr lang="ru-RU" sz="15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Для разрешения Тупиковой ситуации Стороны добросовестно предпринимают все необходимые меры</a:t>
            </a:r>
            <a:r>
              <a:rPr lang="en-GB" sz="1500" smtClean="0"/>
              <a:t>. </a:t>
            </a:r>
            <a:endParaRPr lang="ru-RU" sz="15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Если Стороны не разрешили Тупиковую ситуацию в течение </a:t>
            </a:r>
            <a:r>
              <a:rPr lang="en-GB" sz="1500" smtClean="0"/>
              <a:t>30 </a:t>
            </a:r>
            <a:r>
              <a:rPr lang="ru-RU" sz="1500" smtClean="0"/>
              <a:t>Рабочих дней со дня возникновения Тупиковой ситуации</a:t>
            </a:r>
            <a:r>
              <a:rPr lang="en-GB" sz="1500" smtClean="0"/>
              <a:t>, </a:t>
            </a:r>
            <a:r>
              <a:rPr lang="ru-RU" sz="1500" smtClean="0"/>
              <a:t>какая-либо из Сторон вправе направить другой Стороне уведомление</a:t>
            </a:r>
            <a:r>
              <a:rPr lang="en-GB" sz="1500" smtClean="0"/>
              <a:t> (“</a:t>
            </a:r>
            <a:r>
              <a:rPr lang="ru-RU" sz="1500" b="1" smtClean="0"/>
              <a:t>Уведомление о Тупиковой ситуации</a:t>
            </a:r>
            <a:r>
              <a:rPr lang="en-GB" sz="1500" smtClean="0"/>
              <a:t>")</a:t>
            </a:r>
            <a:r>
              <a:rPr lang="ru-RU" sz="1500" smtClean="0"/>
              <a:t>, в котором</a:t>
            </a:r>
            <a:r>
              <a:rPr lang="en-GB" sz="1500" smtClean="0"/>
              <a:t>:</a:t>
            </a:r>
            <a:endParaRPr lang="ru-RU" sz="15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</a:t>
            </a:r>
            <a:r>
              <a:rPr lang="en-GB" sz="1500" smtClean="0"/>
              <a:t>i)</a:t>
            </a:r>
            <a:r>
              <a:rPr lang="ru-RU" sz="1500" smtClean="0"/>
              <a:t>	говорится, что возникла Тупиковая ситуация</a:t>
            </a:r>
            <a:r>
              <a:rPr lang="en-GB" sz="1500" smtClean="0"/>
              <a:t>; </a:t>
            </a:r>
            <a:endParaRPr lang="ru-RU" sz="15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</a:t>
            </a:r>
            <a:r>
              <a:rPr lang="en-GB" sz="1500" smtClean="0"/>
              <a:t>ii)</a:t>
            </a:r>
            <a:r>
              <a:rPr lang="ru-RU" sz="1500" smtClean="0"/>
              <a:t>	указывается вопрос, приведший к возникновению Тупиковой ситуации, и</a:t>
            </a:r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</a:t>
            </a:r>
            <a:r>
              <a:rPr lang="en-GB" sz="1500" smtClean="0"/>
              <a:t>iii)</a:t>
            </a:r>
            <a:r>
              <a:rPr lang="ru-RU" sz="1500" smtClean="0"/>
              <a:t>	содержится как предложение Стороны, направившей Уведомление о Тупиковой ситуации, продать свои Акции Стороне, которой адресовано Уведомление о Тупиковой ситуации</a:t>
            </a:r>
            <a:r>
              <a:rPr lang="en-GB" sz="1500" smtClean="0"/>
              <a:t> («</a:t>
            </a:r>
            <a:r>
              <a:rPr lang="ru-RU" sz="1500" b="1" smtClean="0"/>
              <a:t>Предложение продажи</a:t>
            </a:r>
            <a:r>
              <a:rPr lang="en-GB" sz="1500" smtClean="0"/>
              <a:t>")</a:t>
            </a:r>
            <a:r>
              <a:rPr lang="ru-RU" sz="1500" smtClean="0"/>
              <a:t>, так и предложение купить Акции Стороны, которой адресовано Уведомление о Тупиковой ситуации,</a:t>
            </a:r>
            <a:r>
              <a:rPr lang="en-GB" sz="1500" smtClean="0"/>
              <a:t> («</a:t>
            </a:r>
            <a:r>
              <a:rPr lang="ru-RU" sz="1500" b="1" smtClean="0"/>
              <a:t>Предложение покупки</a:t>
            </a:r>
            <a:r>
              <a:rPr lang="en-GB" sz="1500" smtClean="0"/>
              <a:t>") </a:t>
            </a:r>
            <a:r>
              <a:rPr lang="ru-RU" sz="1500" smtClean="0"/>
              <a:t>по Рыночной стоимости, указанной в Уведомлении о Тупиковой ситуации</a:t>
            </a:r>
            <a:r>
              <a:rPr lang="en-GB" sz="1500" smtClean="0"/>
              <a:t>.</a:t>
            </a:r>
            <a:endParaRPr lang="ru-RU" sz="15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500" smtClean="0"/>
              <a:t>	Сторона, которая получает Уведомление о Тупиковой ситуации, должна в течение</a:t>
            </a:r>
            <a:r>
              <a:rPr lang="en-GB" sz="1500" smtClean="0"/>
              <a:t> 60 </a:t>
            </a:r>
            <a:r>
              <a:rPr lang="ru-RU" sz="1500" smtClean="0"/>
              <a:t>Рабочих дней принять либо Предложение продажи, либо Предложение покупки, содержащееся в данном Уведомлении о Тупиковой ситуации, при условии, что</a:t>
            </a:r>
            <a:r>
              <a:rPr lang="en-GB" sz="1500" smtClean="0"/>
              <a:t> </a:t>
            </a:r>
            <a:r>
              <a:rPr lang="ru-RU" sz="1500" smtClean="0"/>
              <a:t>Рыночная стоимость, указанная в Уведомлении о Тупиковой ситуации, была определена в соответствии с настоящим Соглашением</a:t>
            </a:r>
            <a:r>
              <a:rPr lang="en-GB" sz="1500" smtClean="0"/>
              <a:t>.</a:t>
            </a:r>
            <a:r>
              <a:rPr lang="en-GB" sz="160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Пример пункта о спорах</a:t>
            </a:r>
            <a:r>
              <a:rPr lang="en-GB" smtClean="0"/>
              <a:t>	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4313" y="1044575"/>
            <a:ext cx="7235825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b="1" smtClean="0"/>
              <a:t>	</a:t>
            </a:r>
            <a:r>
              <a:rPr lang="en-GB" sz="1800" b="1" i="1" smtClean="0"/>
              <a:t>n)</a:t>
            </a:r>
            <a:r>
              <a:rPr lang="en-GB" sz="1800" b="1" smtClean="0"/>
              <a:t> </a:t>
            </a:r>
            <a:r>
              <a:rPr lang="ru-RU" sz="1800" b="1" smtClean="0"/>
              <a:t>МИРНОЕ УРЕГУЛИРОВАНИЕ</a:t>
            </a:r>
            <a:endParaRPr lang="en-GB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/>
              <a:t>	</a:t>
            </a:r>
            <a:r>
              <a:rPr lang="ru-RU" sz="1800" smtClean="0"/>
              <a:t>В случае каких-либо споров</a:t>
            </a:r>
            <a:r>
              <a:rPr lang="en-GB" sz="1800" smtClean="0"/>
              <a:t>, </a:t>
            </a:r>
            <a:r>
              <a:rPr lang="ru-RU" sz="1800" smtClean="0"/>
              <a:t>претензий или разногласий, возникающих в результате, в отношении настоящего Соглашения или в связи</a:t>
            </a:r>
            <a:r>
              <a:rPr lang="en-GB" sz="1800" smtClean="0"/>
              <a:t> </a:t>
            </a:r>
            <a:r>
              <a:rPr lang="ru-RU" sz="1800" smtClean="0"/>
              <a:t>с ним</a:t>
            </a:r>
            <a:r>
              <a:rPr lang="en-GB" sz="1800" smtClean="0"/>
              <a:t>, </a:t>
            </a:r>
            <a:r>
              <a:rPr lang="ru-RU" sz="1800" smtClean="0"/>
              <a:t>включая какие-либо споры касательно нарушения, действительности или существования настоящего Соглашения</a:t>
            </a:r>
            <a:r>
              <a:rPr lang="en-GB" sz="1800" smtClean="0"/>
              <a:t> (“</a:t>
            </a:r>
            <a:r>
              <a:rPr lang="ru-RU" sz="1800" b="1" smtClean="0"/>
              <a:t>Спор</a:t>
            </a:r>
            <a:r>
              <a:rPr lang="en-GB" sz="1800" smtClean="0"/>
              <a:t>”), </a:t>
            </a:r>
            <a:r>
              <a:rPr lang="ru-RU" sz="1800" smtClean="0"/>
              <a:t>Стороны соглашаются сначала передать Спор на совместное рассмотрение двум представителям высшего руководства, по одному от каждой Стороны</a:t>
            </a:r>
            <a:r>
              <a:rPr lang="en-GB" sz="180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/>
              <a:t>	</a:t>
            </a:r>
            <a:r>
              <a:rPr lang="ru-RU" sz="1800" smtClean="0"/>
              <a:t>Каждая Сторона назначает соответствующего представителя своего высшего руководства в течение пятнадцати</a:t>
            </a:r>
            <a:r>
              <a:rPr lang="en-GB" sz="1800" smtClean="0"/>
              <a:t> (15) </a:t>
            </a:r>
            <a:r>
              <a:rPr lang="ru-RU" sz="1800" smtClean="0"/>
              <a:t>дней с самой ранней даты, в которую будет считаться, что Сторона направила уведомление о Споре </a:t>
            </a:r>
            <a:r>
              <a:rPr lang="en-GB" sz="1800" smtClean="0"/>
              <a:t>(«</a:t>
            </a:r>
            <a:r>
              <a:rPr lang="ru-RU" sz="1800" b="1" smtClean="0"/>
              <a:t>Уведомление о Споре</a:t>
            </a:r>
            <a:r>
              <a:rPr lang="en-GB" sz="1800" smtClean="0"/>
              <a:t>")</a:t>
            </a:r>
            <a:r>
              <a:rPr lang="ru-RU" sz="1800" smtClean="0"/>
              <a:t> в соответствии с Пунктом </a:t>
            </a:r>
            <a:r>
              <a:rPr lang="en-GB" sz="1800" i="1" smtClean="0"/>
              <a:t>x</a:t>
            </a:r>
            <a:r>
              <a:rPr lang="en-GB" sz="180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/>
              <a:t>	</a:t>
            </a:r>
            <a:r>
              <a:rPr lang="ru-RU" sz="1800" smtClean="0"/>
              <a:t>Встреча двух представителей высшего руководства проходит в приемлемых для обеих сторон времени и месте в течение тридцати</a:t>
            </a:r>
            <a:r>
              <a:rPr lang="en-GB" sz="1800" smtClean="0"/>
              <a:t> (30) </a:t>
            </a:r>
            <a:r>
              <a:rPr lang="ru-RU" sz="1800" smtClean="0"/>
              <a:t>дней после направления Уведомления о Споре, чтобы попытаться справедливо и добросовестно разрешить Спор</a:t>
            </a:r>
            <a:r>
              <a:rPr lang="en-GB" sz="1800" smtClean="0"/>
              <a:t>. </a:t>
            </a:r>
            <a:r>
              <a:rPr lang="ru-RU" sz="1800" smtClean="0"/>
              <a:t>Если Стороны не могут согласовать время и место встречи представителей высшего руководства</a:t>
            </a:r>
            <a:r>
              <a:rPr lang="en-GB" sz="1800" smtClean="0"/>
              <a:t>, </a:t>
            </a:r>
            <a:r>
              <a:rPr lang="ru-RU" sz="1800" smtClean="0"/>
              <a:t>то они могут приступить непосредственно к арбитражному разбирательству в соответствии с Пунктом</a:t>
            </a:r>
            <a:r>
              <a:rPr lang="en-GB" sz="1800" smtClean="0"/>
              <a:t> </a:t>
            </a:r>
            <a:r>
              <a:rPr lang="en-GB" sz="1800" i="1" smtClean="0"/>
              <a:t>y</a:t>
            </a:r>
            <a:r>
              <a:rPr lang="en-GB" sz="1800" smtClean="0"/>
              <a:t> (</a:t>
            </a:r>
            <a:r>
              <a:rPr lang="ru-RU" sz="1800" smtClean="0"/>
              <a:t>«Применимое право и разрешение споров»</a:t>
            </a:r>
            <a:r>
              <a:rPr lang="en-GB" sz="1800" smtClean="0"/>
              <a:t>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/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Арбитражные соглашения</a:t>
            </a:r>
            <a:r>
              <a:rPr lang="en-GB" smtClean="0"/>
              <a:t>	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4313" y="1187450"/>
            <a:ext cx="7307262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900" smtClean="0"/>
              <a:t>Арбитражное соглашение всегда представляет собой отдельное соглашение, хотя оно может быть частью другого соглашения в качестве арбитражной оговорки.</a:t>
            </a:r>
            <a:endParaRPr lang="en-GB" sz="1900" smtClean="0"/>
          </a:p>
          <a:p>
            <a:pPr eaLnBrk="1" hangingPunct="1">
              <a:lnSpc>
                <a:spcPct val="90000"/>
              </a:lnSpc>
            </a:pPr>
            <a:r>
              <a:rPr lang="ru-RU" sz="1900" smtClean="0"/>
              <a:t>Несколько меняющихся параметров, которые необходимо учесть</a:t>
            </a:r>
            <a:r>
              <a:rPr lang="en-GB" sz="1900" smtClean="0"/>
              <a:t>:</a:t>
            </a:r>
            <a:endParaRPr lang="ru-RU" sz="1900" smtClean="0"/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юрисдикция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применимое право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язык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суд и регламент</a:t>
            </a:r>
          </a:p>
          <a:p>
            <a:pPr lvl="2" eaLnBrk="1" hangingPunct="1">
              <a:lnSpc>
                <a:spcPct val="90000"/>
              </a:lnSpc>
            </a:pPr>
            <a:r>
              <a:rPr lang="ru-RU" sz="1900" smtClean="0"/>
              <a:t>какая-либо соответствующая торговая ассоциация</a:t>
            </a:r>
            <a:r>
              <a:rPr lang="en-GB" sz="1900" smtClean="0"/>
              <a:t>? (</a:t>
            </a:r>
            <a:r>
              <a:rPr lang="ru-RU" sz="1900" smtClean="0"/>
              <a:t>Международная ассоциация торговли зерном и кормами</a:t>
            </a:r>
            <a:r>
              <a:rPr lang="en-GB" sz="1900" smtClean="0"/>
              <a:t>, </a:t>
            </a:r>
            <a:r>
              <a:rPr lang="ru-RU" sz="1900" smtClean="0"/>
              <a:t>Федерация Ассоциаций</a:t>
            </a:r>
            <a:r>
              <a:rPr lang="en-GB" sz="1900" smtClean="0"/>
              <a:t> </a:t>
            </a:r>
            <a:r>
              <a:rPr lang="ru-RU" sz="1900" smtClean="0"/>
              <a:t>по торговле маслами, семенами масличных культур и жирами</a:t>
            </a:r>
            <a:r>
              <a:rPr lang="en-GB" sz="1900" smtClean="0"/>
              <a:t>, </a:t>
            </a:r>
            <a:r>
              <a:rPr lang="ru-RU" sz="1900" smtClean="0"/>
              <a:t>Лондонская ассоциация арбитров по морскому праву</a:t>
            </a:r>
            <a:r>
              <a:rPr lang="en-GB" sz="1900" smtClean="0"/>
              <a:t> </a:t>
            </a:r>
            <a:r>
              <a:rPr lang="ru-RU" sz="1900" smtClean="0"/>
              <a:t>и т.д.</a:t>
            </a:r>
            <a:r>
              <a:rPr lang="en-GB" sz="1900" smtClean="0"/>
              <a:t>)</a:t>
            </a:r>
            <a:r>
              <a:rPr lang="en-GB" sz="1900" b="1" smtClean="0"/>
              <a:t> </a:t>
            </a:r>
            <a:endParaRPr lang="ru-RU" sz="1900" smtClean="0"/>
          </a:p>
          <a:p>
            <a:pPr lvl="2" eaLnBrk="1" hangingPunct="1">
              <a:lnSpc>
                <a:spcPct val="90000"/>
              </a:lnSpc>
            </a:pPr>
            <a:r>
              <a:rPr lang="ru-RU" sz="1900" smtClean="0"/>
              <a:t>ЮНСИТРАЛ</a:t>
            </a:r>
            <a:r>
              <a:rPr lang="en-GB" sz="1900" smtClean="0"/>
              <a:t>, </a:t>
            </a:r>
            <a:r>
              <a:rPr lang="ru-RU" sz="1900" smtClean="0"/>
              <a:t>ЛМТС</a:t>
            </a:r>
            <a:r>
              <a:rPr lang="en-GB" sz="1900" smtClean="0"/>
              <a:t>, </a:t>
            </a:r>
            <a:r>
              <a:rPr lang="ru-RU" sz="1900" smtClean="0"/>
              <a:t>МТП</a:t>
            </a:r>
            <a:r>
              <a:rPr lang="en-GB" sz="1900" smtClean="0"/>
              <a:t>, </a:t>
            </a:r>
            <a:r>
              <a:rPr lang="ru-RU" sz="1900" smtClean="0"/>
              <a:t>Стокгольмская Торговая палата</a:t>
            </a:r>
            <a:endParaRPr lang="en-GB" sz="1900" smtClean="0"/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количество  арбитров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900" smtClean="0"/>
              <a:t>время</a:t>
            </a:r>
            <a:r>
              <a:rPr lang="en-GB" sz="1900" smtClean="0"/>
              <a:t> (</a:t>
            </a:r>
            <a:r>
              <a:rPr lang="ru-RU" sz="1900" smtClean="0"/>
              <a:t>ускоренное судопроизводство</a:t>
            </a:r>
            <a:r>
              <a:rPr lang="en-GB" sz="1900" smtClean="0"/>
              <a:t>?)</a:t>
            </a:r>
            <a:endParaRPr lang="ru-RU" sz="1900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1566863"/>
          </a:xfrm>
        </p:spPr>
        <p:txBody>
          <a:bodyPr/>
          <a:lstStyle/>
          <a:p>
            <a:pPr eaLnBrk="1" hangingPunct="1"/>
            <a:r>
              <a:rPr lang="ru-RU" smtClean="0"/>
              <a:t>Пример пункта об арбитражном соглашении</a:t>
            </a:r>
            <a:endParaRPr lang="en-GB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6975" y="1187450"/>
            <a:ext cx="6880225" cy="5761038"/>
          </a:xfrm>
        </p:spPr>
        <p:txBody>
          <a:bodyPr/>
          <a:lstStyle/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smtClean="0"/>
              <a:t>	</a:t>
            </a:r>
            <a:r>
              <a:rPr lang="en-GB" sz="2000" b="1" i="1" smtClean="0"/>
              <a:t>y</a:t>
            </a:r>
            <a:r>
              <a:rPr lang="en-GB" sz="2000" b="1" smtClean="0"/>
              <a:t>) </a:t>
            </a:r>
            <a:r>
              <a:rPr lang="ru-RU" sz="2000" b="1" smtClean="0"/>
              <a:t>ПРИМЕНИМОЕ ПРАВО И РАЗРЕШЕНИЕ СПОРОВ</a:t>
            </a:r>
            <a:endParaRPr lang="en-GB" sz="2000" b="1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smtClean="0"/>
              <a:t>	</a:t>
            </a:r>
            <a:r>
              <a:rPr lang="ru-RU" sz="2000" b="1" smtClean="0"/>
              <a:t>Применяется Регламент ЛМТС</a:t>
            </a:r>
            <a:endParaRPr lang="en-GB" sz="2000" smtClean="0"/>
          </a:p>
          <a:p>
            <a:pPr marL="419100" indent="-4191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/>
              <a:t>	</a:t>
            </a:r>
            <a:r>
              <a:rPr lang="ru-RU" sz="2000" smtClean="0"/>
              <a:t>В соответствии с положениями Пункта</a:t>
            </a:r>
            <a:r>
              <a:rPr lang="en-GB" sz="2000" smtClean="0"/>
              <a:t> </a:t>
            </a:r>
            <a:r>
              <a:rPr lang="en-GB" sz="2000" i="1" smtClean="0"/>
              <a:t>n </a:t>
            </a:r>
            <a:r>
              <a:rPr lang="en-GB" sz="2000" smtClean="0"/>
              <a:t>(</a:t>
            </a:r>
            <a:r>
              <a:rPr lang="ru-RU" sz="2000" smtClean="0"/>
              <a:t>«Мирное урегулирование»</a:t>
            </a:r>
            <a:r>
              <a:rPr lang="en-GB" sz="2000" smtClean="0"/>
              <a:t>)</a:t>
            </a:r>
            <a:r>
              <a:rPr lang="ru-RU" sz="2000" smtClean="0"/>
              <a:t>, какой-либо спор</a:t>
            </a:r>
            <a:r>
              <a:rPr lang="en-GB" sz="2000" smtClean="0"/>
              <a:t>, </a:t>
            </a:r>
            <a:r>
              <a:rPr lang="ru-RU" sz="2000" smtClean="0"/>
              <a:t>проистекающий из настоящего Соглашения или связанный с ним</a:t>
            </a:r>
            <a:r>
              <a:rPr lang="en-GB" sz="2000" smtClean="0"/>
              <a:t>, </a:t>
            </a:r>
            <a:r>
              <a:rPr lang="ru-RU" sz="2000" smtClean="0"/>
              <a:t>включая какой-либо вопрос касательно его существования</a:t>
            </a:r>
            <a:r>
              <a:rPr lang="en-GB" sz="2000" smtClean="0"/>
              <a:t>, </a:t>
            </a:r>
            <a:r>
              <a:rPr lang="ru-RU" sz="2000" smtClean="0"/>
              <a:t>действительности или прекращения его действия</a:t>
            </a:r>
            <a:r>
              <a:rPr lang="en-GB" sz="2000" smtClean="0"/>
              <a:t>, </a:t>
            </a:r>
            <a:r>
              <a:rPr lang="ru-RU" sz="2000" smtClean="0"/>
              <a:t>направляется на рассмотрение и окончательное разрешение в арбитраж согласно Регламенту</a:t>
            </a:r>
            <a:r>
              <a:rPr lang="en-GB" sz="2000" smtClean="0"/>
              <a:t> </a:t>
            </a:r>
            <a:r>
              <a:rPr lang="ru-RU" sz="2000" smtClean="0"/>
              <a:t>ЛМТС</a:t>
            </a:r>
            <a:r>
              <a:rPr lang="en-GB" sz="2000" smtClean="0"/>
              <a:t> , </a:t>
            </a:r>
            <a:r>
              <a:rPr lang="ru-RU" sz="2000" smtClean="0"/>
              <a:t>который считается включенным в  настоящий пункт посредством ссылки.</a:t>
            </a:r>
            <a:endParaRPr lang="en-GB" sz="2000" smtClean="0"/>
          </a:p>
          <a:p>
            <a:pPr marL="1016000" lvl="3" indent="-38100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i)	</a:t>
            </a:r>
            <a:r>
              <a:rPr lang="ru-RU" sz="1800" smtClean="0"/>
              <a:t>Арбитраж проводится тремя арбитрами</a:t>
            </a:r>
            <a:r>
              <a:rPr lang="en-GB" sz="1800" smtClean="0"/>
              <a:t>.</a:t>
            </a:r>
          </a:p>
          <a:p>
            <a:pPr marL="1016000" lvl="3" indent="-38100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ii)	</a:t>
            </a:r>
            <a:r>
              <a:rPr lang="ru-RU" sz="1800" smtClean="0"/>
              <a:t>Каждая Сторона назначает одного арбитра, а</a:t>
            </a:r>
            <a:r>
              <a:rPr lang="en-GB" sz="1800" smtClean="0"/>
              <a:t> </a:t>
            </a:r>
            <a:r>
              <a:rPr lang="ru-RU" sz="1800" smtClean="0"/>
              <a:t>ЛМТС</a:t>
            </a:r>
            <a:r>
              <a:rPr lang="en-GB" sz="1800" smtClean="0"/>
              <a:t> </a:t>
            </a:r>
            <a:r>
              <a:rPr lang="ru-RU" sz="1800" smtClean="0"/>
              <a:t>назначает третьего арбитра</a:t>
            </a:r>
            <a:r>
              <a:rPr lang="en-GB" sz="1800" smtClean="0"/>
              <a:t>.</a:t>
            </a:r>
          </a:p>
          <a:p>
            <a:pPr marL="1016000" lvl="3" indent="-38100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iii)	</a:t>
            </a:r>
            <a:r>
              <a:rPr lang="ru-RU" sz="1800" smtClean="0"/>
              <a:t>Местом проведения арбитража является Лондон</a:t>
            </a:r>
            <a:r>
              <a:rPr lang="en-GB" sz="1800" smtClean="0"/>
              <a:t>, </a:t>
            </a:r>
            <a:r>
              <a:rPr lang="ru-RU" sz="1800" smtClean="0"/>
              <a:t>Англия</a:t>
            </a:r>
            <a:r>
              <a:rPr lang="en-GB" sz="1800" smtClean="0"/>
              <a:t>.</a:t>
            </a:r>
          </a:p>
          <a:p>
            <a:pPr marL="1016000" lvl="3" indent="-38100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iv)	</a:t>
            </a:r>
            <a:r>
              <a:rPr lang="ru-RU" sz="1800" smtClean="0"/>
              <a:t>Арбитражный процесс ведется на английском языке</a:t>
            </a:r>
            <a:r>
              <a:rPr lang="en-GB" sz="1800" smtClean="0"/>
              <a:t>.</a:t>
            </a:r>
          </a:p>
          <a:p>
            <a:pPr marL="1016000" lvl="3" indent="-38100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smtClean="0"/>
              <a:t>v)	</a:t>
            </a:r>
            <a:r>
              <a:rPr lang="ru-RU" sz="1800" smtClean="0"/>
              <a:t>Применимым правом договора является английское право</a:t>
            </a:r>
            <a:r>
              <a:rPr lang="en-GB" sz="1800" smtClean="0"/>
              <a:t>.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Арбитражный процесс</a:t>
            </a:r>
            <a:endParaRPr lang="en-GB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0" y="1187450"/>
            <a:ext cx="6878638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700" smtClean="0"/>
              <a:t>Альтернатива разбирательству в государственном суде</a:t>
            </a:r>
            <a:r>
              <a:rPr lang="en-GB" sz="1700" smtClean="0"/>
              <a:t>, </a:t>
            </a:r>
            <a:r>
              <a:rPr lang="ru-RU" sz="1700" smtClean="0"/>
              <a:t>которое может быть долгим, дорогостоящим и в малой степени контролироваться сторонами.</a:t>
            </a:r>
            <a:endParaRPr lang="en-GB" sz="1700" smtClean="0"/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Арбитраж позволяет сторонам более свободно определять параметры и практические договоренности для разрешения спора, и позволяет сохранить конфиденцифльность.</a:t>
            </a:r>
            <a:endParaRPr lang="en-GB" sz="1700" smtClean="0"/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Стороны, участвующие в разбирательстве в английском арбитражном суде</a:t>
            </a:r>
            <a:r>
              <a:rPr lang="en-GB" sz="1700" smtClean="0"/>
              <a:t> (</a:t>
            </a:r>
            <a:r>
              <a:rPr lang="ru-RU" sz="1700" smtClean="0"/>
              <a:t>например, в ЛМТС</a:t>
            </a:r>
            <a:r>
              <a:rPr lang="en-GB" sz="1700" smtClean="0"/>
              <a:t>)</a:t>
            </a:r>
            <a:r>
              <a:rPr lang="ru-RU" sz="1700" smtClean="0"/>
              <a:t>, на которые не распространяются английские гражданско-процессуальные нормы, действующие в ходе процессов в Высоком суде</a:t>
            </a:r>
            <a:r>
              <a:rPr lang="en-GB" sz="1700" smtClean="0"/>
              <a:t>, </a:t>
            </a:r>
            <a:r>
              <a:rPr lang="ru-RU" sz="1700" smtClean="0"/>
              <a:t>все же</a:t>
            </a:r>
            <a:r>
              <a:rPr lang="en-GB" sz="1700" smtClean="0"/>
              <a:t> </a:t>
            </a:r>
            <a:r>
              <a:rPr lang="ru-RU" sz="1700" u="sng" smtClean="0"/>
              <a:t>могут</a:t>
            </a:r>
            <a:r>
              <a:rPr lang="en-GB" sz="1700" smtClean="0"/>
              <a:t> </a:t>
            </a:r>
            <a:r>
              <a:rPr lang="ru-RU" sz="1700" smtClean="0"/>
              <a:t>опираться на систему английского прецедентного права</a:t>
            </a:r>
            <a:r>
              <a:rPr lang="en-GB" sz="1700" smtClean="0"/>
              <a:t> </a:t>
            </a:r>
            <a:r>
              <a:rPr lang="ru-RU" sz="1700" smtClean="0"/>
              <a:t>и статутов для оценки прочности своих позиций и обоснования доводов.</a:t>
            </a:r>
            <a:endParaRPr lang="en-GB" sz="1700" smtClean="0"/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В определенных обстоятельствах обеспечительные меры, которые применяются в отношении сторон</a:t>
            </a:r>
            <a:r>
              <a:rPr lang="en-GB" sz="1700" smtClean="0"/>
              <a:t> </a:t>
            </a:r>
            <a:r>
              <a:rPr lang="ru-RU" sz="1700" smtClean="0"/>
              <a:t>в ходе процесса в Высоком суде, также могут быть применены в арбитражном суде</a:t>
            </a:r>
            <a:r>
              <a:rPr lang="en-GB" sz="1700" smtClean="0"/>
              <a:t> (</a:t>
            </a:r>
            <a:r>
              <a:rPr lang="ru-RU" sz="1700" smtClean="0"/>
              <a:t>например судебные запреты Высокого суда</a:t>
            </a:r>
            <a:r>
              <a:rPr lang="en-GB" sz="1700" smtClean="0"/>
              <a:t>; </a:t>
            </a:r>
            <a:r>
              <a:rPr lang="ru-RU" sz="1700" smtClean="0"/>
              <a:t>обеспечение стоимости защиты по иску</a:t>
            </a:r>
            <a:r>
              <a:rPr lang="en-GB" sz="1700" smtClean="0"/>
              <a:t>)</a:t>
            </a:r>
            <a:r>
              <a:rPr lang="ru-RU" sz="1700" smtClean="0"/>
              <a:t>.</a:t>
            </a:r>
            <a:endParaRPr lang="en-GB" sz="1700" smtClean="0"/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Коммерческий способ урегулирования споров: в очень редких случаях, когда возможно обжалование решения и стороны могут исключить подачу апелляции в Высокий суд.</a:t>
            </a:r>
            <a:endParaRPr lang="en-GB" sz="1700" smtClean="0"/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Исполнение решений зарубежных арбитражных судов в России возможно посредством Нью-Йоркской конвенции ООН</a:t>
            </a:r>
            <a:r>
              <a:rPr lang="en-GB" sz="1700" smtClean="0"/>
              <a:t>, </a:t>
            </a:r>
            <a:r>
              <a:rPr lang="ru-RU" sz="1700" smtClean="0"/>
              <a:t>тогда как решения государственных судов Великобритании или США</a:t>
            </a:r>
            <a:r>
              <a:rPr lang="en-GB" sz="1700" smtClean="0"/>
              <a:t> (</a:t>
            </a:r>
            <a:r>
              <a:rPr lang="ru-RU" sz="1700" smtClean="0"/>
              <a:t>например</a:t>
            </a:r>
            <a:r>
              <a:rPr lang="en-GB" sz="1700" smtClean="0"/>
              <a:t>) </a:t>
            </a:r>
            <a:r>
              <a:rPr lang="ru-RU" sz="1700" smtClean="0"/>
              <a:t>российскими судами прямо не признаются.</a:t>
            </a:r>
            <a:endParaRPr lang="en-GB" sz="17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569913"/>
          </a:xfrm>
        </p:spPr>
        <p:txBody>
          <a:bodyPr/>
          <a:lstStyle/>
          <a:p>
            <a:pPr eaLnBrk="1" hangingPunct="1"/>
            <a:r>
              <a:rPr lang="ru-RU" smtClean="0"/>
              <a:t>Ваши вопросы</a:t>
            </a:r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563563"/>
          </a:xfrm>
        </p:spPr>
        <p:txBody>
          <a:bodyPr/>
          <a:lstStyle/>
          <a:p>
            <a:r>
              <a:rPr lang="ru-RU" smtClean="0"/>
              <a:t>Контакты</a:t>
            </a:r>
            <a:endParaRPr lang="en-GB" smtClean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088" y="1751013"/>
            <a:ext cx="1358900" cy="13446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graphicFrame>
        <p:nvGraphicFramePr>
          <p:cNvPr id="39993" name="Group 57"/>
          <p:cNvGraphicFramePr>
            <a:graphicFrameLocks noGrp="1"/>
          </p:cNvGraphicFramePr>
          <p:nvPr>
            <p:ph idx="1"/>
          </p:nvPr>
        </p:nvGraphicFramePr>
        <p:xfrm>
          <a:off x="2825750" y="1187450"/>
          <a:ext cx="6800850" cy="5724580"/>
        </p:xfrm>
        <a:graphic>
          <a:graphicData uri="http://schemas.openxmlformats.org/drawingml/2006/table">
            <a:tbl>
              <a:tblPr/>
              <a:tblGrid>
                <a:gridCol w="2984500"/>
                <a:gridCol w="3816350"/>
              </a:tblGrid>
              <a:tr h="25923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Джон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Уиттакер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Партнер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Тел.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+44 (0)20 7648 1685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john.whittaker@clydeco.com</a:t>
                      </a:r>
                    </a:p>
                    <a:p>
                      <a:pPr marL="0" marR="0" lvl="0" indent="0" algn="l" defTabSz="1042988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Джон Уиттакер является партнером в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Clyde &amp; Co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1986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 активно участвует в деятельности компании в Восточной Европе и Средней Азии, тесно сотрудничая с отделениями фирмы в Москве и ассоциированных представительствах в Санкт-Петербурге и Белграде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 специализируется на международном арбитраже и спорах в связи с международной торговлей в соответствии с публичным международным правом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72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Лондон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Clyde &amp; Co LLP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Eastcheap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Лондон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EC3M 1JP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Соединенное Королевство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Тел.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+44 (0) 20 7623 1244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Факс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+44 (0) 20 7623 5427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Email: info@clydeco.com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Москва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Clyde &amp; Co (CIS) LLP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Российская Федерация,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121069, Москва, 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Хлебный переулок, дом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26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Тел.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+7 495 601 9006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Факс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+7 495 601 9005</a:t>
                      </a:r>
                    </a:p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Email: info@clydeco.ru</a:t>
                      </a:r>
                    </a:p>
                    <a:p>
                      <a:pPr marL="0" marR="0" lvl="0" indent="0" algn="l" defTabSz="1042988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569913"/>
          </a:xfrm>
        </p:spPr>
        <p:txBody>
          <a:bodyPr/>
          <a:lstStyle/>
          <a:p>
            <a:pPr eaLnBrk="1" hangingPunct="1"/>
            <a:r>
              <a:rPr lang="ru-RU" smtClean="0"/>
              <a:t>О фирме</a:t>
            </a:r>
            <a:endParaRPr lang="en-GB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700" y="993775"/>
            <a:ext cx="7072313" cy="5954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b="1" smtClean="0"/>
              <a:t>Clyde &amp; Co </a:t>
            </a:r>
            <a:r>
              <a:rPr lang="ru-RU" sz="1600" b="1" smtClean="0"/>
              <a:t>– одна из ведущих юридических фирм в ключевых областях своей специализации.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Наша фирма имеет</a:t>
            </a:r>
            <a:r>
              <a:rPr lang="en-GB" sz="1600" b="1" smtClean="0"/>
              <a:t> 24 </a:t>
            </a:r>
            <a:r>
              <a:rPr lang="ru-RU" sz="1600" b="1" smtClean="0"/>
              <a:t>отделения на </a:t>
            </a:r>
            <a:r>
              <a:rPr lang="en-GB" sz="1600" b="1" smtClean="0"/>
              <a:t>5 </a:t>
            </a:r>
            <a:r>
              <a:rPr lang="ru-RU" sz="1600" b="1" smtClean="0"/>
              <a:t>континентах</a:t>
            </a:r>
            <a:r>
              <a:rPr lang="en-GB" sz="1600" b="1" smtClean="0"/>
              <a:t>, </a:t>
            </a:r>
            <a:r>
              <a:rPr lang="ru-RU" sz="1600" b="1" smtClean="0"/>
              <a:t>более</a:t>
            </a:r>
            <a:r>
              <a:rPr lang="en-GB" sz="1600" b="1" smtClean="0"/>
              <a:t> 180 </a:t>
            </a:r>
            <a:r>
              <a:rPr lang="ru-RU" sz="1600" b="1" smtClean="0"/>
              <a:t>партнеров и свыше</a:t>
            </a:r>
            <a:r>
              <a:rPr lang="en-GB" sz="1600" b="1" smtClean="0"/>
              <a:t> 800 </a:t>
            </a:r>
            <a:r>
              <a:rPr lang="ru-RU" sz="1600" b="1" smtClean="0"/>
              <a:t>юристов.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Это позволяет нам консультировать наших клиентов, где бы они ни находились, по</a:t>
            </a:r>
            <a:r>
              <a:rPr lang="en-GB" sz="1600" b="1" smtClean="0"/>
              <a:t> </a:t>
            </a:r>
            <a:r>
              <a:rPr lang="ru-RU" sz="1600" b="1" smtClean="0"/>
              <a:t>любому вопросу.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Мы создавали собой репутацию как одной из лидирующих юридических фирм с обширной квалификацией и опытом в сферах, в которых мы специализируемся.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en-GB" sz="1600" b="1" smtClean="0"/>
              <a:t>Мы отличаемся от других</a:t>
            </a:r>
            <a:r>
              <a:rPr lang="ru-RU" sz="1600" b="1" smtClean="0"/>
              <a:t> </a:t>
            </a:r>
            <a:r>
              <a:rPr lang="en-GB" sz="1600" b="1" smtClean="0"/>
              <a:t>ведущих фирм тем, что сочетаем превосходное знание </a:t>
            </a:r>
            <a:r>
              <a:rPr lang="ru-RU" sz="1600" b="1" smtClean="0"/>
              <a:t>юрид</a:t>
            </a:r>
            <a:r>
              <a:rPr lang="en-GB" sz="1600" b="1" smtClean="0"/>
              <a:t>ической сферы</a:t>
            </a:r>
            <a:r>
              <a:rPr lang="ru-RU" sz="1600" b="1" smtClean="0"/>
              <a:t> </a:t>
            </a:r>
            <a:r>
              <a:rPr lang="en-GB" sz="1600" b="1" smtClean="0"/>
              <a:t>с глубоким пониманием ключевых сфер своей работы, таких как</a:t>
            </a:r>
            <a:r>
              <a:rPr lang="ru-RU" sz="1600" b="1" smtClean="0"/>
              <a:t> </a:t>
            </a:r>
            <a:r>
              <a:rPr lang="en-GB" sz="1600" b="1" smtClean="0"/>
              <a:t>международная торговля и сырьевые товары, энергетика, транспорт,</a:t>
            </a:r>
            <a:r>
              <a:rPr lang="ru-RU" sz="1600" b="1" smtClean="0"/>
              <a:t> </a:t>
            </a:r>
            <a:r>
              <a:rPr lang="en-GB" sz="1600" b="1" smtClean="0"/>
              <a:t>инфраструктура и страхование.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Наша фирма получила звание </a:t>
            </a:r>
            <a:r>
              <a:rPr lang="en-GB" sz="1600" b="1" smtClean="0"/>
              <a:t>“</a:t>
            </a:r>
            <a:r>
              <a:rPr lang="ru-RU" sz="1600" b="1" smtClean="0"/>
              <a:t>Юридическая фирма года</a:t>
            </a:r>
            <a:r>
              <a:rPr lang="en-GB" sz="1600" b="1" smtClean="0"/>
              <a:t>” </a:t>
            </a:r>
            <a:r>
              <a:rPr lang="ru-RU" sz="1600" b="1" smtClean="0"/>
              <a:t>на церемонии вручения наград в области права</a:t>
            </a:r>
            <a:r>
              <a:rPr lang="en-GB" sz="1600" b="1" smtClean="0"/>
              <a:t> Legal Business Awards 2011</a:t>
            </a:r>
            <a:r>
              <a:rPr lang="ru-RU" sz="1600" b="1" smtClean="0"/>
              <a:t>.</a:t>
            </a:r>
            <a:r>
              <a:rPr lang="en-GB" sz="16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b="1" smtClean="0"/>
              <a:t>Clyde &amp; Co </a:t>
            </a:r>
            <a:r>
              <a:rPr lang="ru-RU" sz="1600" b="1" smtClean="0"/>
              <a:t>наиболее часто среди всех юридических фирм работает с</a:t>
            </a:r>
            <a:r>
              <a:rPr lang="en-GB" sz="1600" b="1" smtClean="0"/>
              <a:t> </a:t>
            </a:r>
            <a:r>
              <a:rPr lang="ru-RU" sz="1600" b="1" smtClean="0"/>
              <a:t>ЛМТС</a:t>
            </a:r>
            <a:r>
              <a:rPr lang="en-GB" sz="1600" b="1" smtClean="0"/>
              <a:t> (</a:t>
            </a:r>
            <a:r>
              <a:rPr lang="ru-RU" sz="1600" b="1" smtClean="0"/>
              <a:t>Лондонским международным третейским судом</a:t>
            </a:r>
            <a:r>
              <a:rPr lang="en-GB" sz="1600" b="1" smtClean="0"/>
              <a:t>)</a:t>
            </a:r>
            <a:r>
              <a:rPr lang="ru-RU" sz="1600" b="1" smtClean="0"/>
              <a:t>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В любое момент через нашу сеть мы одновременно участвуем приблизительно в</a:t>
            </a:r>
            <a:r>
              <a:rPr lang="en-GB" sz="1600" b="1" smtClean="0"/>
              <a:t> 500 </a:t>
            </a:r>
            <a:r>
              <a:rPr lang="ru-RU" sz="1600" b="1" smtClean="0"/>
              <a:t>арбитражных процессах различного типа.</a:t>
            </a:r>
            <a:endParaRPr lang="en-GB" sz="1600" b="1" smtClean="0"/>
          </a:p>
          <a:p>
            <a:pPr eaLnBrk="1" hangingPunct="1">
              <a:lnSpc>
                <a:spcPct val="80000"/>
              </a:lnSpc>
            </a:pPr>
            <a:r>
              <a:rPr lang="ru-RU" sz="1600" b="1" smtClean="0"/>
              <a:t>Одна из крупнейшых в мире фирм, занимающихся судебных и арбитражных споров.</a:t>
            </a:r>
            <a:endParaRPr lang="en-GB" sz="1600" b="1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0850" y="3060700"/>
            <a:ext cx="2016125" cy="3476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250" y="3060700"/>
            <a:ext cx="141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gray">
          <a:xfrm>
            <a:off x="8515350" y="1187450"/>
            <a:ext cx="1727200" cy="2020888"/>
          </a:xfrm>
          <a:prstGeom prst="rect">
            <a:avLst/>
          </a:prstGeom>
          <a:solidFill>
            <a:schemeClr val="folHlink"/>
          </a:solidFill>
          <a:ln w="12700" algn="ctr">
            <a:noFill/>
            <a:miter lim="800000"/>
            <a:headEnd/>
            <a:tailEnd/>
          </a:ln>
        </p:spPr>
        <p:txBody>
          <a:bodyPr lIns="78401" tIns="78401" rIns="78401" bIns="78401"/>
          <a:lstStyle/>
          <a:p>
            <a:pPr algn="l" defTabSz="995363">
              <a:spcBef>
                <a:spcPct val="60000"/>
              </a:spcBef>
            </a:pPr>
            <a:r>
              <a:rPr lang="en-GB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Clyde &amp; Co LLP </a:t>
            </a:r>
            <a:r>
              <a:rPr lang="ru-RU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является партнерством с ограниченной ответственностью, зарегистрированным в Англии и Уэльсе</a:t>
            </a:r>
            <a:r>
              <a:rPr lang="en-GB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.</a:t>
            </a:r>
          </a:p>
          <a:p>
            <a:pPr algn="l" defTabSz="995363">
              <a:spcBef>
                <a:spcPct val="60000"/>
              </a:spcBef>
            </a:pPr>
            <a:r>
              <a:rPr lang="ru-RU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Деятельность фирмы контролируется Сообществом солиситоров</a:t>
            </a:r>
            <a:r>
              <a:rPr lang="en-GB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.</a:t>
            </a:r>
          </a:p>
          <a:p>
            <a:pPr algn="l" defTabSz="995363">
              <a:spcBef>
                <a:spcPct val="80000"/>
              </a:spcBef>
            </a:pPr>
            <a:r>
              <a:rPr lang="en-GB" sz="1000">
                <a:ea typeface="Arial Unicode MS" pitchFamily="34" charset="-128"/>
                <a:cs typeface="Arial Unicode MS" pitchFamily="34" charset="-128"/>
                <a:sym typeface="Arial Unicode MS" pitchFamily="34" charset="-128"/>
              </a:rPr>
              <a:t>© Clyde &amp; Co LLP 2011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825750" y="1171575"/>
            <a:ext cx="2043113" cy="43275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Абу-Даби</a:t>
            </a:r>
            <a:endParaRPr lang="en-GB" sz="1000" b="1">
              <a:solidFill>
                <a:schemeClr val="tx2"/>
              </a:solidFill>
            </a:endParaRP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+971 2 644 6633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+971 2 644 2422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mero@clydeco.ae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Бангалор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+91 (0) 80 4016 0000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+91 (0) 80 4016 0001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bangalore@almtlegal.com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Белград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+381 11 303 8822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+381 11 303 8309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clyde@clydeco.rs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Каракас</a:t>
            </a:r>
            <a:endParaRPr lang="en-GB" sz="1000" b="1">
              <a:solidFill>
                <a:schemeClr val="tx2"/>
              </a:solidFill>
            </a:endParaRP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+58 212 2785 7118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+58 212 285 5098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clyde.co@cantv.net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Дар-эс-Салам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+255 (0) 753 451 345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+255 (0) 222 103 004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info@akolaw.com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Доха</a:t>
            </a:r>
            <a:endParaRPr lang="en-GB" sz="1000" b="1">
              <a:solidFill>
                <a:schemeClr val="tx2"/>
              </a:solidFill>
            </a:endParaRP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+974 496 7434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+974 496 7412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mero@clydeco.com.qa 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Дубай</a:t>
            </a:r>
            <a:endParaRPr lang="en-GB" sz="1000" b="1">
              <a:solidFill>
                <a:schemeClr val="tx2"/>
              </a:solidFill>
            </a:endParaRP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+971 4 331 1102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+971 4 311 9920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mero@clydeco.ae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6525" indent="-13652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Гилфорд</a:t>
            </a:r>
            <a:endParaRPr lang="en-GB" sz="1000" b="1">
              <a:solidFill>
                <a:schemeClr val="tx2"/>
              </a:solidFill>
            </a:endParaRP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+44 (0)1483 555 555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+44 (0)1483 567 330</a:t>
            </a:r>
          </a:p>
          <a:p>
            <a:pPr marL="138113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info@clydeco.com</a:t>
            </a:r>
          </a:p>
          <a:p>
            <a:pPr marL="138113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98988" y="1171575"/>
            <a:ext cx="2043112" cy="3629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Гонконг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+852 2878 8600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+852 2522 5907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clyde@clyde.com.hk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Лондон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+44 (0)20 7623 1244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+44 (0)20 7623 5427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info@clydeco.com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Москва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+7 495 601 9006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+7 495 601 9005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info@clydeco.ru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Мумбай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+91 (0) 22 4001 0000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+91 (0) 22 4001 0001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mumbai@almtlegal.com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Нант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+33 (0)2 40 47 00 71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+33 (0)2 40 35 84 82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nantes.office@clydeco.fr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Нью-Джерси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+1 908 277 4100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+1 908 277 4110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info@clydeco.us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Нью-Йорк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+1 212 710 3900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+1 212 710 3959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info@clydeco.us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8113" indent="-138113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95300" algn="l"/>
              </a:tabLst>
            </a:pPr>
            <a:r>
              <a:rPr lang="ru-RU" sz="1000" b="1">
                <a:solidFill>
                  <a:schemeClr val="tx2"/>
                </a:solidFill>
              </a:rPr>
              <a:t>Париж</a:t>
            </a:r>
            <a:endParaRPr lang="en-GB" sz="1000" b="1">
              <a:solidFill>
                <a:schemeClr val="tx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+33 (0)1 44 43 88 88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+33 (0)1 44 43 88 77</a:t>
            </a:r>
          </a:p>
          <a:p>
            <a:pPr marL="139700" lvl="1" algn="l" defTabSz="1042988">
              <a:tabLst>
                <a:tab pos="495300" algn="l"/>
              </a:tabLst>
            </a:pPr>
            <a:r>
              <a:rPr lang="en-GB" sz="900">
                <a:solidFill>
                  <a:schemeClr val="bg2"/>
                </a:solidFill>
              </a:rPr>
              <a:t>Email:	paris.office@clydeco.fr</a:t>
            </a: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9700" lvl="1" algn="l" defTabSz="1042988">
              <a:tabLst>
                <a:tab pos="495300" algn="l"/>
              </a:tabLst>
            </a:pPr>
            <a:endParaRPr lang="en-GB" sz="900">
              <a:solidFill>
                <a:schemeClr val="bg2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350000" y="1171575"/>
            <a:ext cx="2190750" cy="3765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Пирей</a:t>
            </a:r>
            <a:endParaRPr lang="en-GB" sz="1000" b="1">
              <a:solidFill>
                <a:schemeClr val="tx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+30 210 417 0001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+30 210 417 0002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info@clyde.gr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Эр-Рияд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+966 1 279 5212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+966 1 279 5101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enquiry@albosailylawoffice.com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Рио-де-Жанейро</a:t>
            </a:r>
            <a:endParaRPr lang="en-GB" sz="1000" b="1">
              <a:solidFill>
                <a:schemeClr val="tx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+55 21 2217 7700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+55 21 2217 7729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enquiries@beaumont.com.br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Сан-Франциско</a:t>
            </a:r>
            <a:endParaRPr lang="en-GB" sz="1000" b="1">
              <a:solidFill>
                <a:schemeClr val="tx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+1 415 365 9800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+1 415 365 9801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info@clydeco.us 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1000" b="1">
              <a:solidFill>
                <a:schemeClr val="tx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Шанхай</a:t>
            </a:r>
            <a:endParaRPr lang="en-GB" sz="1000" b="1">
              <a:solidFill>
                <a:schemeClr val="tx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+86 21 5877 5128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+86 21 5877 9128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clyde@clydeco.com.cn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Сингапур</a:t>
            </a:r>
            <a:endParaRPr lang="en-GB" sz="1000" b="1">
              <a:solidFill>
                <a:schemeClr val="tx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+65 6544 6500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+65 6544 6501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post@clyde.com.sg</a:t>
            </a:r>
            <a:br>
              <a:rPr lang="en-GB" sz="900">
                <a:solidFill>
                  <a:schemeClr val="bg2"/>
                </a:solidFill>
              </a:rPr>
            </a:br>
            <a:endParaRPr lang="en-GB" sz="900">
              <a:solidFill>
                <a:schemeClr val="bg2"/>
              </a:solidFill>
            </a:endParaRPr>
          </a:p>
          <a:p>
            <a:pPr marL="130175" indent="-130175" algn="l" defTabSz="1042988">
              <a:buClr>
                <a:schemeClr val="bg2"/>
              </a:buClr>
              <a:buSzPct val="110000"/>
              <a:buFont typeface="Wingdings" pitchFamily="2" charset="2"/>
              <a:buChar char=""/>
              <a:tabLst>
                <a:tab pos="482600" algn="l"/>
              </a:tabLst>
            </a:pPr>
            <a:r>
              <a:rPr lang="ru-RU" sz="1000" b="1">
                <a:solidFill>
                  <a:schemeClr val="tx2"/>
                </a:solidFill>
              </a:rPr>
              <a:t>Санкт-Петербург</a:t>
            </a:r>
            <a:r>
              <a:rPr lang="en-GB" sz="1000" b="1">
                <a:solidFill>
                  <a:schemeClr val="tx2"/>
                </a:solidFill>
              </a:rPr>
              <a:t>*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Тел.</a:t>
            </a:r>
            <a:r>
              <a:rPr lang="en-GB" sz="900">
                <a:solidFill>
                  <a:schemeClr val="bg2"/>
                </a:solidFill>
              </a:rPr>
              <a:t>:	+7 812 232 2297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ru-RU" sz="900">
                <a:solidFill>
                  <a:schemeClr val="bg2"/>
                </a:solidFill>
              </a:rPr>
              <a:t>Факс</a:t>
            </a:r>
            <a:r>
              <a:rPr lang="en-GB" sz="900">
                <a:solidFill>
                  <a:schemeClr val="bg2"/>
                </a:solidFill>
              </a:rPr>
              <a:t>:	+7 812 233 8109</a:t>
            </a: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bg2"/>
                </a:solidFill>
              </a:rPr>
              <a:t>Email:	mp@musinandpartners.ru</a:t>
            </a:r>
          </a:p>
          <a:p>
            <a:pPr marL="131763" lvl="1" algn="l" defTabSz="1042988">
              <a:tabLst>
                <a:tab pos="4826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endParaRPr lang="en-GB" sz="900">
              <a:solidFill>
                <a:schemeClr val="bg2"/>
              </a:solidFill>
            </a:endParaRPr>
          </a:p>
          <a:p>
            <a:pPr marL="131763" lvl="1" algn="l" defTabSz="1042988">
              <a:tabLst>
                <a:tab pos="482600" algn="l"/>
              </a:tabLst>
            </a:pPr>
            <a:r>
              <a:rPr lang="en-GB" sz="900">
                <a:solidFill>
                  <a:schemeClr val="tx2"/>
                </a:solidFill>
              </a:rPr>
              <a:t>*</a:t>
            </a:r>
            <a:r>
              <a:rPr lang="ru-RU" sz="900">
                <a:solidFill>
                  <a:schemeClr val="tx2"/>
                </a:solidFill>
              </a:rPr>
              <a:t>Ассоциированное представительство</a:t>
            </a:r>
            <a:endParaRPr lang="en-GB" sz="9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1235075"/>
          </a:xfrm>
        </p:spPr>
        <p:txBody>
          <a:bodyPr/>
          <a:lstStyle/>
          <a:p>
            <a:pPr eaLnBrk="1" hangingPunct="1"/>
            <a:r>
              <a:rPr lang="ru-RU" smtClean="0"/>
              <a:t>Опыт участия в арбитражных процессах</a:t>
            </a:r>
            <a:endParaRPr lang="en-GB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4313" y="755650"/>
            <a:ext cx="7021512" cy="6026150"/>
          </a:xfrm>
        </p:spPr>
        <p:txBody>
          <a:bodyPr/>
          <a:lstStyle/>
          <a:p>
            <a:pPr lvl="3" eaLnBrk="1" hangingPunct="1">
              <a:lnSpc>
                <a:spcPct val="80000"/>
              </a:lnSpc>
              <a:buFont typeface="Arial" charset="0"/>
              <a:buNone/>
            </a:pPr>
            <a:endParaRPr lang="en-GB" sz="1200" smtClean="0"/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1400" b="1" i="1" smtClean="0"/>
              <a:t>Недавние арбитражные процессы с нашим участием</a:t>
            </a:r>
            <a:r>
              <a:rPr lang="en-GB" sz="1400" b="1" i="1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Представление интересов российской</a:t>
            </a:r>
            <a:r>
              <a:rPr lang="en-US" sz="1300" smtClean="0"/>
              <a:t> </a:t>
            </a:r>
            <a:r>
              <a:rPr lang="ru-RU" sz="1300" smtClean="0"/>
              <a:t>медиакомпании в споре с российским банком в ЛМТС.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Представление интересов российского банка в споре с российским конгломератом в ЛМТС.</a:t>
            </a:r>
            <a:endParaRPr lang="en-US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Выступление от имени</a:t>
            </a:r>
            <a:r>
              <a:rPr lang="en-GB" sz="1300" smtClean="0"/>
              <a:t> </a:t>
            </a:r>
            <a:r>
              <a:rPr lang="ru-RU" sz="1300" smtClean="0"/>
              <a:t>страхователя из США</a:t>
            </a:r>
            <a:r>
              <a:rPr lang="en-GB" sz="1300" smtClean="0"/>
              <a:t> </a:t>
            </a:r>
            <a:r>
              <a:rPr lang="ru-RU" sz="1300" smtClean="0"/>
              <a:t>в споре с российскими страховщиками</a:t>
            </a:r>
            <a:r>
              <a:rPr lang="en-GB" sz="1300" smtClean="0"/>
              <a:t> (</a:t>
            </a:r>
            <a:r>
              <a:rPr lang="ru-RU" sz="1300" smtClean="0"/>
              <a:t>Московский городской суд</a:t>
            </a:r>
            <a:r>
              <a:rPr lang="en-GB" sz="1300" smtClean="0"/>
              <a:t>)</a:t>
            </a:r>
            <a:r>
              <a:rPr lang="ru-RU" sz="1300" smtClean="0"/>
              <a:t>.</a:t>
            </a:r>
            <a:r>
              <a:rPr lang="en-GB" sz="13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Участие в арбитраже МАК в Москве против российских страховщиков.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en-US" sz="1300" smtClean="0"/>
              <a:t>Gater Assets </a:t>
            </a:r>
            <a:r>
              <a:rPr lang="ru-RU" sz="1300" smtClean="0"/>
              <a:t>против НАК «Нафтогаз Украины»</a:t>
            </a:r>
            <a:r>
              <a:rPr lang="en-US" sz="1300" smtClean="0"/>
              <a:t> – </a:t>
            </a:r>
            <a:r>
              <a:rPr lang="ru-RU" sz="1300" smtClean="0"/>
              <a:t>исполнение решения российского арбитражного суда в английских судах после предполагаемого незаконного присвоения нефти Украиной от российской организации</a:t>
            </a:r>
            <a:r>
              <a:rPr lang="en-US" sz="1300" smtClean="0"/>
              <a:t> (88</a:t>
            </a:r>
            <a:r>
              <a:rPr lang="ru-RU" sz="1300" smtClean="0"/>
              <a:t> млн. долларов США).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Представление интересов российского продавца потребительских товаров</a:t>
            </a:r>
            <a:r>
              <a:rPr lang="en-GB" sz="1300" smtClean="0"/>
              <a:t> </a:t>
            </a:r>
            <a:r>
              <a:rPr lang="ru-RU" sz="1300" smtClean="0"/>
              <a:t>в споре с европейскими покупателями</a:t>
            </a:r>
            <a:r>
              <a:rPr lang="en-GB" sz="1300" smtClean="0"/>
              <a:t> (</a:t>
            </a:r>
            <a:r>
              <a:rPr lang="ru-RU" sz="1300" smtClean="0"/>
              <a:t>арбитраж ЛМТС</a:t>
            </a:r>
            <a:r>
              <a:rPr lang="en-GB" sz="1300" smtClean="0"/>
              <a:t>)</a:t>
            </a:r>
            <a:r>
              <a:rPr lang="ru-RU" sz="1300" smtClean="0"/>
              <a:t>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i="1" smtClean="0"/>
              <a:t>Спор между </a:t>
            </a:r>
            <a:r>
              <a:rPr lang="en-GB" sz="1300" i="1" smtClean="0"/>
              <a:t>Tillman </a:t>
            </a:r>
            <a:r>
              <a:rPr lang="ru-RU" sz="1300" i="1" smtClean="0"/>
              <a:t>и др.</a:t>
            </a:r>
            <a:r>
              <a:rPr lang="en-GB" sz="1300" i="1" smtClean="0"/>
              <a:t> </a:t>
            </a:r>
            <a:r>
              <a:rPr lang="ru-RU" sz="1300" i="1" smtClean="0"/>
              <a:t>и</a:t>
            </a:r>
            <a:r>
              <a:rPr lang="en-GB" sz="1300" i="1" smtClean="0"/>
              <a:t> Jersonet </a:t>
            </a:r>
            <a:r>
              <a:rPr lang="ru-RU" sz="1300" i="1" smtClean="0"/>
              <a:t>и др.</a:t>
            </a:r>
            <a:r>
              <a:rPr lang="en-GB" sz="1300" i="1" smtClean="0"/>
              <a:t>: </a:t>
            </a:r>
            <a:r>
              <a:rPr lang="ru-RU" sz="1300" smtClean="0"/>
              <a:t>спор между украинскими и российскими акционерами украинского энергетического совместного предприятия.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Консультирование по иску на </a:t>
            </a:r>
            <a:r>
              <a:rPr lang="en-GB" sz="1300" smtClean="0"/>
              <a:t>54</a:t>
            </a:r>
            <a:r>
              <a:rPr lang="ru-RU" sz="1300" smtClean="0"/>
              <a:t> млн. долларов США в связи с обанкротившимся совместным предприятием</a:t>
            </a:r>
            <a:r>
              <a:rPr lang="en-GB" sz="1300" smtClean="0"/>
              <a:t> </a:t>
            </a:r>
            <a:r>
              <a:rPr lang="ru-RU" sz="1300" smtClean="0"/>
              <a:t>для нефтепоискового проекта на севере России. В итоге спор был урегулирован на очень благоприятных для нашего клиента условиях.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Консультирование крупной российской нефтяной компании при выступлении в качестве ответчика по иску</a:t>
            </a:r>
            <a:r>
              <a:rPr lang="en-GB" sz="1300" smtClean="0"/>
              <a:t> </a:t>
            </a:r>
            <a:r>
              <a:rPr lang="ru-RU" sz="1300" smtClean="0"/>
              <a:t>ЮНСИТРАЛ на сумму</a:t>
            </a:r>
            <a:r>
              <a:rPr lang="en-GB" sz="1300" smtClean="0"/>
              <a:t> 29 </a:t>
            </a:r>
            <a:r>
              <a:rPr lang="ru-RU" sz="1300" smtClean="0"/>
              <a:t>миллионов фунтов стерлингов в связи с правами на российские недра.</a:t>
            </a:r>
            <a:r>
              <a:rPr lang="en-GB" sz="13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Консультирование крупного российского производителя металла в арбитраже ЛБМ в связи с банкротством известной американской энергетической торговой корпорации.</a:t>
            </a:r>
            <a:r>
              <a:rPr lang="en-GB" sz="13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Представление интересов</a:t>
            </a:r>
            <a:r>
              <a:rPr lang="en-GB" sz="1300" smtClean="0"/>
              <a:t> </a:t>
            </a:r>
            <a:r>
              <a:rPr lang="ru-RU" sz="1300" smtClean="0"/>
              <a:t>европейского продавца потребительских товаров в споре с российскими страховщиками после крупной кражи</a:t>
            </a:r>
            <a:r>
              <a:rPr lang="en-GB" sz="1300" smtClean="0"/>
              <a:t> (</a:t>
            </a:r>
            <a:r>
              <a:rPr lang="ru-RU" sz="1300" smtClean="0"/>
              <a:t>различные суды в России</a:t>
            </a:r>
            <a:r>
              <a:rPr lang="en-GB" sz="1300" smtClean="0"/>
              <a:t>)</a:t>
            </a:r>
            <a:r>
              <a:rPr lang="ru-RU" sz="1300" smtClean="0"/>
              <a:t>.</a:t>
            </a:r>
            <a:endParaRPr lang="en-GB" sz="1300" smtClean="0"/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Консультирование российской нефтяной компании по иску, поданному в Специальную палату Верховного суда Косово в связи с интервенцией НАТО</a:t>
            </a:r>
            <a:r>
              <a:rPr lang="en-GB" sz="1300" smtClean="0"/>
              <a:t>/</a:t>
            </a:r>
            <a:r>
              <a:rPr lang="ru-RU" sz="1300" smtClean="0"/>
              <a:t>ООН в Косово.</a:t>
            </a:r>
            <a:r>
              <a:rPr lang="en-GB" sz="13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smtClean="0"/>
              <a:t>Представление интересов торговца потребительскими товарами в споре в связи с опционами на сумму 20 млн. долларов США с российскими контрагентами </a:t>
            </a:r>
            <a:r>
              <a:rPr lang="en-GB" sz="1300" smtClean="0"/>
              <a:t>(</a:t>
            </a:r>
            <a:r>
              <a:rPr lang="ru-RU" sz="1300" smtClean="0"/>
              <a:t>Федерация Ассоциаций</a:t>
            </a:r>
            <a:r>
              <a:rPr lang="en-GB" sz="1300" smtClean="0"/>
              <a:t> </a:t>
            </a:r>
            <a:r>
              <a:rPr lang="ru-RU" sz="1300" smtClean="0"/>
              <a:t>по торговле маслами, семенами масличных культур и жирами </a:t>
            </a:r>
            <a:r>
              <a:rPr lang="en-GB" sz="1300" smtClean="0"/>
              <a:t>, </a:t>
            </a:r>
            <a:r>
              <a:rPr lang="ru-RU" sz="1300" smtClean="0"/>
              <a:t>правила </a:t>
            </a:r>
            <a:r>
              <a:rPr lang="en-GB" sz="1300" smtClean="0"/>
              <a:t>FOSFA)</a:t>
            </a:r>
            <a:r>
              <a:rPr lang="ru-RU" sz="1300" smtClean="0"/>
              <a:t>.</a:t>
            </a:r>
            <a:endParaRPr lang="en-GB" sz="13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Споры акционеров</a:t>
            </a:r>
            <a:endParaRPr lang="en-GB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0638" y="1187450"/>
            <a:ext cx="6357937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В России споры между акционерами возникают часто и про множеству различных причин</a:t>
            </a:r>
            <a:r>
              <a:rPr lang="en-GB" sz="20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Помимо прочего, к ним относятся</a:t>
            </a:r>
            <a:r>
              <a:rPr lang="en-GB" sz="20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разногласия по поводу стратегии</a:t>
            </a:r>
            <a:r>
              <a:rPr lang="en-GB" sz="2000" smtClean="0"/>
              <a:t>, </a:t>
            </a:r>
            <a:r>
              <a:rPr lang="ru-RU" sz="2000" smtClean="0"/>
              <a:t>приобретений или вывода инвестиций</a:t>
            </a:r>
            <a:r>
              <a:rPr lang="en-GB" sz="2000" smtClean="0"/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попытки получить большее влияние или контроль над компанией/советом директоров</a:t>
            </a:r>
            <a:r>
              <a:rPr lang="en-GB" sz="200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проблемы при выходе из инвестиции</a:t>
            </a:r>
            <a:r>
              <a:rPr lang="en-GB" sz="200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несправедливое ущемление прав миноритарных акционеров со стороны</a:t>
            </a:r>
            <a:r>
              <a:rPr lang="en-GB" sz="2000" smtClean="0"/>
              <a:t> </a:t>
            </a:r>
            <a:r>
              <a:rPr lang="ru-RU" sz="2000" smtClean="0"/>
              <a:t>мажоритарного акционера</a:t>
            </a:r>
            <a:r>
              <a:rPr lang="en-GB" sz="200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несогласие с действиями и приоритетами совета директоров</a:t>
            </a:r>
            <a:r>
              <a:rPr lang="en-GB" sz="20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вопросы, касающиеся преимущественных прав покупки</a:t>
            </a:r>
            <a:r>
              <a:rPr lang="en-GB" sz="2000" smtClean="0"/>
              <a:t>, </a:t>
            </a:r>
            <a:r>
              <a:rPr lang="ru-RU" sz="2000" smtClean="0"/>
              <a:t>опционов или разводнения пакетов акций;</a:t>
            </a:r>
            <a:endParaRPr lang="en-GB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chemeClr val="accent1"/>
                </a:solidFill>
              </a:rPr>
              <a:t>-</a:t>
            </a:r>
            <a:r>
              <a:rPr lang="ru-RU" sz="2000" smtClean="0"/>
              <a:t>	вопросы, связанные с дивидендами.</a:t>
            </a:r>
            <a:endParaRPr lang="en-GB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Недавние примеры</a:t>
            </a:r>
            <a:endParaRPr lang="en-GB" smtClean="0"/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54313" y="1187450"/>
            <a:ext cx="6950075" cy="5761038"/>
          </a:xfrm>
        </p:spPr>
        <p:txBody>
          <a:bodyPr/>
          <a:lstStyle/>
          <a:p>
            <a:pPr eaLnBrk="1" hangingPunct="1"/>
            <a:r>
              <a:rPr lang="ru-RU" sz="2000" b="1" smtClean="0"/>
              <a:t>ООО «Лента»</a:t>
            </a:r>
            <a:endParaRPr lang="en-GB" sz="2000" b="1" smtClean="0"/>
          </a:p>
          <a:p>
            <a:pPr eaLnBrk="1" hangingPunct="1"/>
            <a:r>
              <a:rPr lang="ru-RU" sz="2000" smtClean="0"/>
              <a:t>Язвительный спор между мажоритарными акционерами сети гипермаркетов с оборотом </a:t>
            </a:r>
            <a:r>
              <a:rPr lang="en-GB" sz="2000" smtClean="0"/>
              <a:t>1</a:t>
            </a:r>
            <a:r>
              <a:rPr lang="ru-RU" sz="2000" smtClean="0"/>
              <a:t>,</a:t>
            </a:r>
            <a:r>
              <a:rPr lang="en-GB" sz="2000" smtClean="0"/>
              <a:t>8</a:t>
            </a:r>
            <a:r>
              <a:rPr lang="ru-RU" sz="2000" smtClean="0"/>
              <a:t> млрд. долларов США;</a:t>
            </a:r>
            <a:endParaRPr lang="en-GB" sz="2000" smtClean="0"/>
          </a:p>
          <a:p>
            <a:pPr eaLnBrk="1" hangingPunct="1"/>
            <a:r>
              <a:rPr lang="ru-RU" sz="2000" smtClean="0"/>
              <a:t>В декабре</a:t>
            </a:r>
            <a:r>
              <a:rPr lang="en-GB" sz="2000" smtClean="0"/>
              <a:t> 2010</a:t>
            </a:r>
            <a:r>
              <a:rPr lang="ru-RU" sz="2000" smtClean="0"/>
              <a:t> г.</a:t>
            </a:r>
            <a:r>
              <a:rPr lang="en-GB" sz="2000" smtClean="0"/>
              <a:t>, </a:t>
            </a:r>
            <a:r>
              <a:rPr lang="ru-RU" sz="2000" smtClean="0"/>
              <a:t>американская розничная сеть</a:t>
            </a:r>
            <a:r>
              <a:rPr lang="en-GB" sz="2000" smtClean="0"/>
              <a:t> WalMart </a:t>
            </a:r>
            <a:r>
              <a:rPr lang="ru-RU" sz="2000" smtClean="0"/>
              <a:t>закрыла свое российское представительство, так как не смогла приобрести либо «Ленту», либо, как вариант,</a:t>
            </a:r>
            <a:r>
              <a:rPr lang="en-GB" sz="2000" smtClean="0"/>
              <a:t> </a:t>
            </a:r>
            <a:r>
              <a:rPr lang="ru-RU" sz="2000" smtClean="0"/>
              <a:t>«</a:t>
            </a:r>
            <a:r>
              <a:rPr lang="en-GB" sz="2000" smtClean="0"/>
              <a:t>X5</a:t>
            </a:r>
            <a:r>
              <a:rPr lang="ru-RU" sz="2000" smtClean="0"/>
              <a:t>», и</a:t>
            </a:r>
            <a:r>
              <a:rPr lang="en-GB" sz="2000" smtClean="0"/>
              <a:t> </a:t>
            </a:r>
            <a:r>
              <a:rPr lang="ru-RU" sz="2000" smtClean="0"/>
              <a:t>не видела других возможностей попасть на рынок.</a:t>
            </a:r>
            <a:endParaRPr lang="en-GB" sz="2000" smtClean="0"/>
          </a:p>
          <a:p>
            <a:pPr eaLnBrk="1" hangingPunct="1"/>
            <a:endParaRPr lang="en-GB" sz="2600" smtClean="0"/>
          </a:p>
          <a:p>
            <a:pPr eaLnBrk="1" hangingPunct="1">
              <a:buFont typeface="Wingdings" pitchFamily="2" charset="2"/>
              <a:buNone/>
            </a:pPr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1235075"/>
          </a:xfrm>
        </p:spPr>
        <p:txBody>
          <a:bodyPr/>
          <a:lstStyle/>
          <a:p>
            <a:pPr eaLnBrk="1" hangingPunct="1"/>
            <a:r>
              <a:rPr lang="ru-RU" smtClean="0"/>
              <a:t>Недавние примеры</a:t>
            </a:r>
            <a:r>
              <a:rPr lang="en-GB" smtClean="0"/>
              <a:t> (</a:t>
            </a:r>
            <a:r>
              <a:rPr lang="ru-RU" smtClean="0"/>
              <a:t>продолжение)</a:t>
            </a:r>
            <a:endParaRPr lang="en-GB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0" y="1187450"/>
            <a:ext cx="6164263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b="1" smtClean="0"/>
              <a:t>ТНК</a:t>
            </a:r>
            <a:r>
              <a:rPr lang="en-GB" sz="1800" b="1" smtClean="0"/>
              <a:t>-BP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Спор между участниками совместного предприятия</a:t>
            </a:r>
            <a:r>
              <a:rPr lang="en-GB" sz="1800" smtClean="0"/>
              <a:t> </a:t>
            </a:r>
            <a:r>
              <a:rPr lang="ru-RU" sz="1800" smtClean="0"/>
              <a:t>ТНК</a:t>
            </a:r>
            <a:r>
              <a:rPr lang="en-GB" sz="1800" smtClean="0"/>
              <a:t>-BP BP </a:t>
            </a:r>
            <a:r>
              <a:rPr lang="ru-RU" sz="1800" smtClean="0"/>
              <a:t>и</a:t>
            </a:r>
            <a:r>
              <a:rPr lang="en-GB" sz="1800" smtClean="0"/>
              <a:t> Alfa-Access-Renova (AAR) </a:t>
            </a:r>
            <a:r>
              <a:rPr lang="ru-RU" sz="1800" smtClean="0"/>
              <a:t>после объявления </a:t>
            </a:r>
            <a:r>
              <a:rPr lang="en-GB" sz="1800" smtClean="0"/>
              <a:t>BP</a:t>
            </a:r>
            <a:r>
              <a:rPr lang="ru-RU" sz="1800" smtClean="0"/>
              <a:t> </a:t>
            </a:r>
            <a:r>
              <a:rPr lang="en-GB" sz="1800" smtClean="0"/>
              <a:t>14 </a:t>
            </a:r>
            <a:r>
              <a:rPr lang="ru-RU" sz="1800" smtClean="0"/>
              <a:t>января</a:t>
            </a:r>
            <a:r>
              <a:rPr lang="en-GB" sz="1800" smtClean="0"/>
              <a:t> 2011</a:t>
            </a:r>
            <a:r>
              <a:rPr lang="ru-RU" sz="1800" smtClean="0"/>
              <a:t>г. о сделке с «Роснефтью»;</a:t>
            </a:r>
            <a:endParaRPr lang="en-GB" sz="1800" smtClean="0"/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AAR </a:t>
            </a:r>
            <a:r>
              <a:rPr lang="ru-RU" sz="1800" smtClean="0"/>
              <a:t>заявляет, что по акционерному соглашению ТНК</a:t>
            </a:r>
            <a:r>
              <a:rPr lang="en-GB" sz="1800" smtClean="0"/>
              <a:t>-BP BP </a:t>
            </a:r>
            <a:r>
              <a:rPr lang="ru-RU" sz="1800" smtClean="0"/>
              <a:t>и</a:t>
            </a:r>
            <a:r>
              <a:rPr lang="en-GB" sz="1800" smtClean="0"/>
              <a:t> AAR </a:t>
            </a:r>
            <a:r>
              <a:rPr lang="ru-RU" sz="1800" smtClean="0"/>
              <a:t>должны производить все стратегические инвестиции только через ТНК</a:t>
            </a:r>
            <a:r>
              <a:rPr lang="en-GB" sz="1800" smtClean="0"/>
              <a:t>-BP</a:t>
            </a:r>
            <a:r>
              <a:rPr lang="ru-RU" sz="1800" smtClean="0"/>
              <a:t>;</a:t>
            </a:r>
            <a:r>
              <a:rPr lang="en-GB" sz="1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BP </a:t>
            </a:r>
            <a:r>
              <a:rPr lang="ru-RU" sz="1800" smtClean="0"/>
              <a:t>не получила освобождения от</a:t>
            </a:r>
            <a:r>
              <a:rPr lang="en-GB" sz="1800" smtClean="0"/>
              <a:t> </a:t>
            </a:r>
            <a:r>
              <a:rPr lang="ru-RU" sz="1800" smtClean="0"/>
              <a:t>совета директоров ТНК</a:t>
            </a:r>
            <a:r>
              <a:rPr lang="en-GB" sz="1800" smtClean="0"/>
              <a:t>-BP </a:t>
            </a:r>
            <a:r>
              <a:rPr lang="ru-RU" sz="1800" smtClean="0"/>
              <a:t>и не предоставила </a:t>
            </a:r>
            <a:r>
              <a:rPr lang="en-GB" sz="1800" smtClean="0"/>
              <a:t>AAR </a:t>
            </a:r>
            <a:r>
              <a:rPr lang="ru-RU" sz="1800" smtClean="0"/>
              <a:t>подробную информацию о сделке с «Роснефтью»;</a:t>
            </a:r>
            <a:endParaRPr lang="en-GB" sz="1800" smtClean="0"/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AAR </a:t>
            </a:r>
            <a:r>
              <a:rPr lang="ru-RU" sz="1800" smtClean="0"/>
              <a:t>потребовала и 27 января 2011 г. добилась в Высоком суде Англии временного судебного запрета сделки с «Роснефтью»;</a:t>
            </a:r>
            <a:endParaRPr lang="en-GB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тем временем</a:t>
            </a:r>
            <a:r>
              <a:rPr lang="en-GB" sz="1800" smtClean="0"/>
              <a:t> </a:t>
            </a:r>
            <a:r>
              <a:rPr lang="ru-RU" sz="1800" smtClean="0"/>
              <a:t>в Стокгольмской Торговой палате начался арбитражный процесс по акционерному соглашению;</a:t>
            </a:r>
            <a:endParaRPr lang="en-GB" sz="1800" smtClean="0"/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24 марта 2011 г. суд принял решение в пользу</a:t>
            </a:r>
            <a:r>
              <a:rPr lang="en-GB" sz="1800" smtClean="0"/>
              <a:t> AAR. </a:t>
            </a:r>
            <a:r>
              <a:rPr lang="ru-RU" sz="1800" smtClean="0"/>
              <a:t>Спор был урегулирован быстро</a:t>
            </a:r>
            <a:r>
              <a:rPr lang="en-GB" sz="1800" smtClean="0"/>
              <a:t>!</a:t>
            </a:r>
            <a:r>
              <a:rPr lang="ru-RU" sz="1800" smtClean="0"/>
              <a:t> </a:t>
            </a: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Ограничение ущерба</a:t>
            </a:r>
            <a:r>
              <a:rPr lang="en-GB" smtClean="0"/>
              <a:t>	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0638" y="1187450"/>
            <a:ext cx="7500937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Основные средства предотвращения ненужных последствий споров между акционерами</a:t>
            </a:r>
            <a:r>
              <a:rPr lang="en-GB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Устав компании</a:t>
            </a:r>
            <a:endParaRPr lang="en-GB" sz="1800" smtClean="0"/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Акционерное соглашение</a:t>
            </a:r>
            <a:endParaRPr lang="en-GB" sz="1800" smtClean="0"/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Право на совместную продажу акций и право принуждения к такой продаже</a:t>
            </a:r>
            <a:endParaRPr lang="en-GB" sz="1800" smtClean="0"/>
          </a:p>
          <a:p>
            <a:pPr lvl="2" eaLnBrk="1" hangingPunct="1">
              <a:lnSpc>
                <a:spcPct val="80000"/>
              </a:lnSpc>
            </a:pPr>
            <a:r>
              <a:rPr lang="ru-RU" sz="1800" smtClean="0"/>
              <a:t>Право на совместную продажу акций – это договорное обязательство для защиты миноритарных акционеров</a:t>
            </a:r>
            <a:r>
              <a:rPr lang="en-GB" sz="1800" smtClean="0"/>
              <a:t>. </a:t>
            </a:r>
            <a:r>
              <a:rPr lang="ru-RU" sz="1800" smtClean="0"/>
              <a:t>Если мажоритарный акционер продает свою долю, миноритарный акционер имеет право участвовать в данной продаже и тоже продать свои акции</a:t>
            </a:r>
            <a:r>
              <a:rPr lang="en-GB" sz="1800" smtClean="0"/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1800" smtClean="0"/>
              <a:t>Право на принуждение к совместной продаже – это договорное право, которое позволяет мажоритарному акционеру принудить миноритарного акционера к участию в продаже компании</a:t>
            </a:r>
            <a:r>
              <a:rPr lang="en-GB" sz="1800" smtClean="0"/>
              <a:t>. </a:t>
            </a:r>
            <a:r>
              <a:rPr lang="ru-RU" sz="1800" smtClean="0"/>
              <a:t>Сделка с миноритарным акционером должна совершаться по такой же цене и на таких же условиях, что и с любым другим акционером</a:t>
            </a:r>
            <a:r>
              <a:rPr lang="en-GB" sz="1800" smtClean="0"/>
              <a:t>. </a:t>
            </a:r>
            <a:r>
              <a:rPr lang="ru-RU" sz="1800" smtClean="0"/>
              <a:t>Данное право важно в тех случаях, когда мажоритарный акционер может найти покупателя только на</a:t>
            </a:r>
            <a:r>
              <a:rPr lang="en-GB" sz="1800" smtClean="0"/>
              <a:t> 100% </a:t>
            </a:r>
            <a:r>
              <a:rPr lang="ru-RU" sz="1800" smtClean="0"/>
              <a:t>компании</a:t>
            </a:r>
            <a:r>
              <a:rPr lang="en-GB" sz="18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Положения о разрешении тупиковых ситуаций и споров</a:t>
            </a:r>
            <a:endParaRPr lang="en-GB" sz="1800" smtClean="0"/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Арбитражная оговорка или отдельное арбитражное соглашение</a:t>
            </a:r>
            <a:endParaRPr lang="en-GB" sz="1800" smtClean="0"/>
          </a:p>
          <a:p>
            <a:pPr lvl="1" eaLnBrk="1" hangingPunct="1">
              <a:lnSpc>
                <a:spcPct val="80000"/>
              </a:lnSpc>
            </a:pPr>
            <a:r>
              <a:rPr lang="ru-RU" sz="1800" smtClean="0"/>
              <a:t>Арбитраж </a:t>
            </a:r>
            <a:r>
              <a:rPr lang="en-US" sz="1800" smtClean="0"/>
              <a:t>a</a:t>
            </a:r>
            <a:r>
              <a:rPr lang="en-GB" sz="1800" smtClean="0"/>
              <a:t>d hoc?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901700"/>
          </a:xfrm>
        </p:spPr>
        <p:txBody>
          <a:bodyPr/>
          <a:lstStyle/>
          <a:p>
            <a:pPr eaLnBrk="1" hangingPunct="1"/>
            <a:r>
              <a:rPr lang="ru-RU" smtClean="0"/>
              <a:t>Акционерные соглашения</a:t>
            </a:r>
            <a:endParaRPr lang="en-GB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lvl="1" indent="-271463" eaLnBrk="1" hangingPunct="1">
              <a:buClr>
                <a:schemeClr val="tx2"/>
              </a:buClr>
              <a:buSzPct val="80000"/>
              <a:buFont typeface="Wingdings" pitchFamily="2" charset="2"/>
              <a:buChar char="l"/>
            </a:pPr>
            <a:r>
              <a:rPr lang="ru-RU" sz="2200" smtClean="0"/>
              <a:t>На данный момент разрешены российским законодательством для зарегистрированных в России ООО</a:t>
            </a:r>
            <a:r>
              <a:rPr lang="en-GB" sz="2200" smtClean="0"/>
              <a:t> (</a:t>
            </a:r>
            <a:r>
              <a:rPr lang="ru-RU" sz="2200" smtClean="0"/>
              <a:t>но не для ЗАО и ОАО</a:t>
            </a:r>
            <a:r>
              <a:rPr lang="en-GB" sz="2200" smtClean="0"/>
              <a:t>), </a:t>
            </a:r>
            <a:r>
              <a:rPr lang="ru-RU" sz="2200" smtClean="0"/>
              <a:t>но все еще неясно, признают ли российские суды право на совместную продажу акций и право принуждения к такой продаже, и нет четкого прецедента, которому можно было бы следовать</a:t>
            </a:r>
            <a:r>
              <a:rPr lang="en-GB" sz="2200" smtClean="0"/>
              <a:t>;</a:t>
            </a:r>
          </a:p>
          <a:p>
            <a:pPr eaLnBrk="1" hangingPunct="1"/>
            <a:r>
              <a:rPr lang="ru-RU" smtClean="0"/>
              <a:t>Поэтому для создания совместного предприятия все еще предпочтительна английская или оффшорная компания</a:t>
            </a:r>
            <a:r>
              <a:rPr lang="en-GB" smtClean="0"/>
              <a:t>;</a:t>
            </a:r>
          </a:p>
          <a:p>
            <a:pPr eaLnBrk="1" hangingPunct="1"/>
            <a:r>
              <a:rPr lang="ru-RU" smtClean="0"/>
              <a:t>Во избежание возникновения споров акционерное соглашение важно тщательно формулировать.</a:t>
            </a:r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95363">
              <a:defRPr/>
            </a:pPr>
            <a:r>
              <a:rPr lang="en-GB">
                <a:ea typeface="+mj-ea"/>
                <a:cs typeface="+mj-cs"/>
              </a:rPr>
              <a:t>21014244_1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0850" y="1187450"/>
            <a:ext cx="2303463" cy="569913"/>
          </a:xfrm>
        </p:spPr>
        <p:txBody>
          <a:bodyPr/>
          <a:lstStyle/>
          <a:p>
            <a:pPr eaLnBrk="1" hangingPunct="1"/>
            <a:r>
              <a:rPr lang="ru-RU" smtClean="0"/>
              <a:t>Трасты</a:t>
            </a:r>
            <a:endParaRPr lang="en-GB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Российское законодательство не признает такую организационно-правовую форму, как траст.</a:t>
            </a:r>
            <a:endParaRPr lang="en-GB" smtClean="0"/>
          </a:p>
          <a:p>
            <a:pPr eaLnBrk="1" hangingPunct="1"/>
            <a:r>
              <a:rPr lang="ru-RU" smtClean="0"/>
              <a:t>Какие-либо трастовые договоренности должны основываться на английском законодательстве или иной правовой системе, в которой признаются трасты.</a:t>
            </a:r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ydeCo OnScreen Template">
  <a:themeElements>
    <a:clrScheme name="ClydeCo OnScreen Template 1">
      <a:dk1>
        <a:srgbClr val="133362"/>
      </a:dk1>
      <a:lt1>
        <a:srgbClr val="FFFFFF"/>
      </a:lt1>
      <a:dk2>
        <a:srgbClr val="00A0DF"/>
      </a:dk2>
      <a:lt2>
        <a:srgbClr val="93A2AD"/>
      </a:lt2>
      <a:accent1>
        <a:srgbClr val="8DC7EC"/>
      </a:accent1>
      <a:accent2>
        <a:srgbClr val="EC9825"/>
      </a:accent2>
      <a:accent3>
        <a:srgbClr val="FFFFFF"/>
      </a:accent3>
      <a:accent4>
        <a:srgbClr val="0E2A53"/>
      </a:accent4>
      <a:accent5>
        <a:srgbClr val="C5E0F4"/>
      </a:accent5>
      <a:accent6>
        <a:srgbClr val="D68920"/>
      </a:accent6>
      <a:hlink>
        <a:srgbClr val="5C6F7C"/>
      </a:hlink>
      <a:folHlink>
        <a:srgbClr val="CFE3F6"/>
      </a:folHlink>
    </a:clrScheme>
    <a:fontScheme name="ClydeCo OnScreen Template">
      <a:majorFont>
        <a:latin typeface="Arial"/>
        <a:ea typeface="Arial Unicode MS"/>
        <a:cs typeface="Arial Unicode MS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lydeCo OnScreen Template 1">
        <a:dk1>
          <a:srgbClr val="133362"/>
        </a:dk1>
        <a:lt1>
          <a:srgbClr val="FFFFFF"/>
        </a:lt1>
        <a:dk2>
          <a:srgbClr val="00A0DF"/>
        </a:dk2>
        <a:lt2>
          <a:srgbClr val="93A2AD"/>
        </a:lt2>
        <a:accent1>
          <a:srgbClr val="8DC7EC"/>
        </a:accent1>
        <a:accent2>
          <a:srgbClr val="EC9825"/>
        </a:accent2>
        <a:accent3>
          <a:srgbClr val="FFFFFF"/>
        </a:accent3>
        <a:accent4>
          <a:srgbClr val="0E2A53"/>
        </a:accent4>
        <a:accent5>
          <a:srgbClr val="C5E0F4"/>
        </a:accent5>
        <a:accent6>
          <a:srgbClr val="D68920"/>
        </a:accent6>
        <a:hlink>
          <a:srgbClr val="5C6F7C"/>
        </a:hlink>
        <a:folHlink>
          <a:srgbClr val="CFE3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ClydeCo OnScreen Template</Template>
  <TotalTime>2207</TotalTime>
  <Words>1516</Words>
  <Application>Microsoft Office PowerPoint</Application>
  <PresentationFormat>Custom</PresentationFormat>
  <Paragraphs>301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Unicode MS</vt:lpstr>
      <vt:lpstr>Wingdings</vt:lpstr>
      <vt:lpstr>ClydeCo OnScreen Template</vt:lpstr>
      <vt:lpstr>Slide 0</vt:lpstr>
      <vt:lpstr>О фирме</vt:lpstr>
      <vt:lpstr>Опыт участия в арбитражных процессах</vt:lpstr>
      <vt:lpstr>Споры акционеров</vt:lpstr>
      <vt:lpstr>Недавние примеры</vt:lpstr>
      <vt:lpstr>Недавние примеры (продолжение)</vt:lpstr>
      <vt:lpstr>Ограничение ущерба </vt:lpstr>
      <vt:lpstr>Акционерные соглашения</vt:lpstr>
      <vt:lpstr>Трасты</vt:lpstr>
      <vt:lpstr>Пример пункта о правах на совместную продажу акций</vt:lpstr>
      <vt:lpstr>Пример пункта о правах на принуждение к совместной продаже</vt:lpstr>
      <vt:lpstr>Однако…</vt:lpstr>
      <vt:lpstr>Пример пункта о тупиковой ситуации</vt:lpstr>
      <vt:lpstr>Пример пункта о спорах </vt:lpstr>
      <vt:lpstr>Арбитражные соглашения </vt:lpstr>
      <vt:lpstr>Пример пункта об арбитражном соглашении</vt:lpstr>
      <vt:lpstr>Арбитражный процесс</vt:lpstr>
      <vt:lpstr>Ваши вопросы</vt:lpstr>
      <vt:lpstr>Контакты</vt:lpstr>
      <vt:lpstr>Slide 19</vt:lpstr>
    </vt:vector>
  </TitlesOfParts>
  <Company>GEF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GEF</dc:creator>
  <cp:lastModifiedBy>Rupert D'Cruz</cp:lastModifiedBy>
  <cp:revision>130</cp:revision>
  <dcterms:created xsi:type="dcterms:W3CDTF">2008-06-23T07:54:23Z</dcterms:created>
  <dcterms:modified xsi:type="dcterms:W3CDTF">2011-04-18T08:23:06Z</dcterms:modified>
</cp:coreProperties>
</file>